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79" r:id="rId4"/>
    <p:sldId id="268" r:id="rId5"/>
    <p:sldId id="328" r:id="rId6"/>
    <p:sldId id="267" r:id="rId7"/>
    <p:sldId id="284" r:id="rId8"/>
    <p:sldId id="329" r:id="rId9"/>
    <p:sldId id="337" r:id="rId10"/>
    <p:sldId id="310" r:id="rId11"/>
    <p:sldId id="282" r:id="rId12"/>
    <p:sldId id="271" r:id="rId13"/>
    <p:sldId id="285" r:id="rId14"/>
    <p:sldId id="286" r:id="rId15"/>
    <p:sldId id="287" r:id="rId16"/>
    <p:sldId id="314" r:id="rId17"/>
    <p:sldId id="289" r:id="rId18"/>
    <p:sldId id="277" r:id="rId19"/>
    <p:sldId id="278" r:id="rId20"/>
    <p:sldId id="280" r:id="rId21"/>
    <p:sldId id="273" r:id="rId22"/>
    <p:sldId id="302" r:id="rId23"/>
    <p:sldId id="292" r:id="rId24"/>
    <p:sldId id="304" r:id="rId25"/>
    <p:sldId id="275" r:id="rId26"/>
    <p:sldId id="306" r:id="rId27"/>
    <p:sldId id="327" r:id="rId28"/>
    <p:sldId id="313" r:id="rId29"/>
    <p:sldId id="266" r:id="rId30"/>
    <p:sldId id="303" r:id="rId31"/>
    <p:sldId id="311" r:id="rId32"/>
    <p:sldId id="274" r:id="rId33"/>
  </p:sldIdLst>
  <p:sldSz cx="18288000" cy="10287000"/>
  <p:notesSz cx="6858000" cy="9144000"/>
  <p:embeddedFontLst>
    <p:embeddedFont>
      <p:font typeface="Aptos ExtraBold" panose="020B0004020202020204" pitchFamily="34" charset="0"/>
      <p:bold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Lato Bold" panose="020F0502020204030203" charset="0"/>
      <p:regular r:id="rId42"/>
      <p:bold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Roboto Black" panose="02000000000000000000" pitchFamily="2" charset="0"/>
      <p:bold r:id="rId48"/>
      <p:boldItalic r:id="rId49"/>
    </p:embeddedFont>
    <p:embeddedFont>
      <p:font typeface="Roboto Medium" panose="02000000000000000000" pitchFamily="2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85B"/>
    <a:srgbClr val="84C67F"/>
    <a:srgbClr val="FFFF99"/>
    <a:srgbClr val="FFFF00"/>
    <a:srgbClr val="BDCE4E"/>
    <a:srgbClr val="709B6E"/>
    <a:srgbClr val="AFB865"/>
    <a:srgbClr val="A46F56"/>
    <a:srgbClr val="349C2C"/>
    <a:srgbClr val="34EA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94622" autoAdjust="0"/>
  </p:normalViewPr>
  <p:slideViewPr>
    <p:cSldViewPr>
      <p:cViewPr varScale="1">
        <p:scale>
          <a:sx n="44" d="100"/>
          <a:sy n="44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pMaker%201\Dropbox\140_FOSS_Reszel%20warm.-maz.%20-%20POG\3.projekt\bilans\bilans_Reszel_obliczen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Arkusz1!$A$1:$U$1</c:f>
              <c:numCache>
                <c:formatCode>General</c:formatCode>
                <c:ptCount val="21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  <c:pt idx="20">
                  <c:v>2043</c:v>
                </c:pt>
              </c:numCache>
            </c:numRef>
          </c:cat>
          <c:val>
            <c:numRef>
              <c:f>Arkusz1!$A$2:$U$2</c:f>
              <c:numCache>
                <c:formatCode>#,##0</c:formatCode>
                <c:ptCount val="21"/>
                <c:pt idx="0">
                  <c:v>6637</c:v>
                </c:pt>
                <c:pt idx="1">
                  <c:v>6490</c:v>
                </c:pt>
                <c:pt idx="2">
                  <c:v>6372</c:v>
                </c:pt>
                <c:pt idx="3">
                  <c:v>6254</c:v>
                </c:pt>
                <c:pt idx="4">
                  <c:v>6143</c:v>
                </c:pt>
                <c:pt idx="5">
                  <c:v>6036</c:v>
                </c:pt>
                <c:pt idx="6">
                  <c:v>5928</c:v>
                </c:pt>
                <c:pt idx="7">
                  <c:v>5801</c:v>
                </c:pt>
                <c:pt idx="8">
                  <c:v>5680</c:v>
                </c:pt>
                <c:pt idx="9">
                  <c:v>5568</c:v>
                </c:pt>
                <c:pt idx="10">
                  <c:v>5440</c:v>
                </c:pt>
                <c:pt idx="11">
                  <c:v>5332</c:v>
                </c:pt>
                <c:pt idx="12">
                  <c:v>5211</c:v>
                </c:pt>
                <c:pt idx="13">
                  <c:v>5091</c:v>
                </c:pt>
                <c:pt idx="14">
                  <c:v>4967</c:v>
                </c:pt>
                <c:pt idx="15">
                  <c:v>4844</c:v>
                </c:pt>
                <c:pt idx="16">
                  <c:v>4719</c:v>
                </c:pt>
                <c:pt idx="17">
                  <c:v>4607</c:v>
                </c:pt>
                <c:pt idx="18">
                  <c:v>4488</c:v>
                </c:pt>
                <c:pt idx="19">
                  <c:v>4366</c:v>
                </c:pt>
                <c:pt idx="20">
                  <c:v>4254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B1-42BE-B390-273E9AC77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047664"/>
        <c:axId val="121058704"/>
      </c:barChart>
      <c:catAx>
        <c:axId val="12104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058704"/>
        <c:crosses val="autoZero"/>
        <c:auto val="1"/>
        <c:lblAlgn val="ctr"/>
        <c:lblOffset val="100"/>
        <c:noMultiLvlLbl val="0"/>
      </c:catAx>
      <c:valAx>
        <c:axId val="12105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04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C71614-E711-4026-A88E-71C40D97C419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pl-PL"/>
        </a:p>
      </dgm:t>
    </dgm:pt>
    <dgm:pt modelId="{1523C01B-67C6-44DF-B203-237C5C70A01C}">
      <dgm:prSet phldrT="[Tekst]" custT="1"/>
      <dgm:spPr>
        <a:ln>
          <a:solidFill>
            <a:schemeClr val="tx2"/>
          </a:solidFill>
        </a:ln>
      </dgm:spPr>
      <dgm:t>
        <a:bodyPr/>
        <a:lstStyle/>
        <a:p>
          <a:pPr marL="360363" indent="0" algn="l">
            <a:lnSpc>
              <a:spcPct val="120000"/>
            </a:lnSpc>
          </a:pPr>
          <a:r>
            <a:rPr lang="pl-PL" sz="2800" dirty="0">
              <a:latin typeface="Aptos Display" panose="020B0004020202020204" pitchFamily="34" charset="0"/>
              <a:ea typeface="Lato"/>
              <a:cs typeface="Lato"/>
              <a:sym typeface="Lato"/>
            </a:rPr>
            <a:t>Akt prawa miejscowego, uchwalany dla </a:t>
          </a:r>
          <a:r>
            <a:rPr lang="pl-PL" sz="2800" b="1" dirty="0">
              <a:latin typeface="Aptos Display" panose="020B0004020202020204" pitchFamily="34" charset="0"/>
              <a:ea typeface="Lato Bold"/>
              <a:cs typeface="Lato Bold"/>
              <a:sym typeface="Lato Bold"/>
            </a:rPr>
            <a:t>obszaru całej gminy z wyłączeniem </a:t>
          </a:r>
          <a:r>
            <a:rPr lang="pl-PL" sz="2800" b="1" dirty="0">
              <a:latin typeface="Aptos Display" panose="020B0004020202020204" pitchFamily="34" charset="0"/>
              <a:sym typeface="Lato Bold"/>
            </a:rPr>
            <a:t>morskich wód wewnętrznych oraz</a:t>
          </a:r>
          <a:r>
            <a:rPr lang="pl-PL" sz="2800" b="1" dirty="0">
              <a:latin typeface="Aptos Display" panose="020B0004020202020204" pitchFamily="34" charset="0"/>
              <a:ea typeface="Lato Bold"/>
              <a:cs typeface="Lato Bold"/>
              <a:sym typeface="Lato Bold"/>
            </a:rPr>
            <a:t> terenów zamkniętych</a:t>
          </a:r>
          <a:r>
            <a:rPr lang="pl-PL" sz="2800" dirty="0">
              <a:latin typeface="Aptos Display" panose="020B0004020202020204" pitchFamily="34" charset="0"/>
              <a:ea typeface="Lato"/>
              <a:cs typeface="Lato"/>
              <a:sym typeface="Lato"/>
            </a:rPr>
            <a:t> innych niż ustalone przez ministra właściwego do spraw transportu (art. 13a ust.1 </a:t>
          </a:r>
          <a:r>
            <a:rPr lang="pl-PL" sz="2800" dirty="0" err="1">
              <a:latin typeface="Aptos Display" panose="020B0004020202020204" pitchFamily="34" charset="0"/>
              <a:ea typeface="Lato"/>
              <a:cs typeface="Lato"/>
              <a:sym typeface="Lato"/>
            </a:rPr>
            <a:t>upzp</a:t>
          </a:r>
          <a:r>
            <a:rPr lang="pl-PL" sz="2800" dirty="0">
              <a:latin typeface="Aptos Display" panose="020B0004020202020204" pitchFamily="34" charset="0"/>
              <a:ea typeface="Lato"/>
              <a:cs typeface="Lato"/>
              <a:sym typeface="Lato"/>
            </a:rPr>
            <a:t>)</a:t>
          </a:r>
          <a:endParaRPr lang="pl-PL" sz="2800" dirty="0">
            <a:latin typeface="Aptos Display" panose="020B0004020202020204" pitchFamily="34" charset="0"/>
          </a:endParaRPr>
        </a:p>
      </dgm:t>
    </dgm:pt>
    <dgm:pt modelId="{117E4234-DC8F-472D-A6B3-392E51BE9DCA}" type="parTrans" cxnId="{6D608CC6-8D4D-40DF-9CA0-3E2B3E32882F}">
      <dgm:prSet/>
      <dgm:spPr/>
      <dgm:t>
        <a:bodyPr/>
        <a:lstStyle/>
        <a:p>
          <a:endParaRPr lang="pl-PL"/>
        </a:p>
      </dgm:t>
    </dgm:pt>
    <dgm:pt modelId="{34DDFAE3-9E29-413E-8E77-C5843D8277BA}" type="sibTrans" cxnId="{6D608CC6-8D4D-40DF-9CA0-3E2B3E32882F}">
      <dgm:prSet/>
      <dgm:spPr/>
      <dgm:t>
        <a:bodyPr/>
        <a:lstStyle/>
        <a:p>
          <a:endParaRPr lang="pl-PL"/>
        </a:p>
      </dgm:t>
    </dgm:pt>
    <dgm:pt modelId="{B57E12D7-0477-4473-BF58-C5A87C836738}">
      <dgm:prSet phldrT="[Tekst]" custT="1"/>
      <dgm:spPr>
        <a:ln>
          <a:solidFill>
            <a:schemeClr val="tx2"/>
          </a:solidFill>
        </a:ln>
      </dgm:spPr>
      <dgm:t>
        <a:bodyPr/>
        <a:lstStyle/>
        <a:p>
          <a:pPr marL="360363" indent="0" algn="l">
            <a:lnSpc>
              <a:spcPct val="120000"/>
            </a:lnSpc>
          </a:pPr>
          <a:r>
            <a:rPr lang="pl-PL" sz="2800" dirty="0">
              <a:latin typeface="Aptos Display" panose="020B0004020202020204" pitchFamily="34" charset="0"/>
            </a:rPr>
            <a:t>Uchwalany obowiązkowo przez radę gminy - pierwszy </a:t>
          </a:r>
          <a:r>
            <a:rPr lang="pl-PL" sz="2800" b="1" dirty="0">
              <a:latin typeface="Aptos Display" panose="020B0004020202020204" pitchFamily="34" charset="0"/>
            </a:rPr>
            <a:t>do 30 czerwca 2026 r. </a:t>
          </a:r>
          <a:br>
            <a:rPr lang="pl-PL" sz="2800" b="1" dirty="0">
              <a:latin typeface="Aptos Display" panose="020B0004020202020204" pitchFamily="34" charset="0"/>
            </a:rPr>
          </a:br>
          <a:r>
            <a:rPr lang="pl-PL" sz="2800" b="0" dirty="0">
              <a:latin typeface="Aptos Display" panose="020B0004020202020204" pitchFamily="34" charset="0"/>
            </a:rPr>
            <a:t>(1 lipca 2026 r. utrata mocy studium uwarunkowań i kierunków zagospodarowania przestrzennego)</a:t>
          </a:r>
        </a:p>
      </dgm:t>
    </dgm:pt>
    <dgm:pt modelId="{4886F148-A6C8-4180-AF38-CE37BB7F7595}" type="parTrans" cxnId="{C88577D1-2B28-4314-94C7-7ED79D5128BE}">
      <dgm:prSet/>
      <dgm:spPr/>
      <dgm:t>
        <a:bodyPr/>
        <a:lstStyle/>
        <a:p>
          <a:endParaRPr lang="pl-PL"/>
        </a:p>
      </dgm:t>
    </dgm:pt>
    <dgm:pt modelId="{0B91F8AC-42A0-48D5-B635-64C88AD4C273}" type="sibTrans" cxnId="{C88577D1-2B28-4314-94C7-7ED79D5128BE}">
      <dgm:prSet/>
      <dgm:spPr/>
      <dgm:t>
        <a:bodyPr/>
        <a:lstStyle/>
        <a:p>
          <a:endParaRPr lang="pl-PL"/>
        </a:p>
      </dgm:t>
    </dgm:pt>
    <dgm:pt modelId="{B37DD3A1-E3BE-4D1D-AB95-221B6B918DE5}">
      <dgm:prSet phldrT="[Tekst]" custT="1"/>
      <dgm:spPr>
        <a:ln>
          <a:solidFill>
            <a:schemeClr val="tx2"/>
          </a:solidFill>
        </a:ln>
      </dgm:spPr>
      <dgm:t>
        <a:bodyPr/>
        <a:lstStyle/>
        <a:p>
          <a:pPr marL="360363" indent="0" algn="l">
            <a:lnSpc>
              <a:spcPct val="120000"/>
            </a:lnSpc>
          </a:pPr>
          <a:r>
            <a:rPr lang="pl-PL" sz="2800" dirty="0">
              <a:latin typeface="Aptos Display" panose="020B0004020202020204" pitchFamily="34" charset="0"/>
            </a:rPr>
            <a:t>Wiążący w odniesieniu do </a:t>
          </a:r>
          <a:r>
            <a:rPr lang="pl-PL" sz="2800" b="1" dirty="0">
              <a:latin typeface="Aptos Display" panose="020B0004020202020204" pitchFamily="34" charset="0"/>
            </a:rPr>
            <a:t>planów miejscowych </a:t>
          </a:r>
          <a:r>
            <a:rPr lang="pl-PL" sz="2800" dirty="0">
              <a:latin typeface="Aptos Display" panose="020B0004020202020204" pitchFamily="34" charset="0"/>
            </a:rPr>
            <a:t>i stanowiący podstawę </a:t>
          </a:r>
          <a:br>
            <a:rPr lang="pl-PL" sz="2800" dirty="0">
              <a:latin typeface="Aptos Display" panose="020B0004020202020204" pitchFamily="34" charset="0"/>
            </a:rPr>
          </a:br>
          <a:r>
            <a:rPr lang="pl-PL" sz="2800" dirty="0">
              <a:latin typeface="Aptos Display" panose="020B0004020202020204" pitchFamily="34" charset="0"/>
            </a:rPr>
            <a:t>do wydawania </a:t>
          </a:r>
          <a:r>
            <a:rPr lang="pl-PL" sz="2800" b="1" dirty="0">
              <a:latin typeface="Aptos Display" panose="020B0004020202020204" pitchFamily="34" charset="0"/>
            </a:rPr>
            <a:t>decyzji o warunkach zabudowy i zagospodarowaniu terenu </a:t>
          </a:r>
        </a:p>
      </dgm:t>
    </dgm:pt>
    <dgm:pt modelId="{FF5DA4B4-345E-4824-9802-7236B7034153}" type="parTrans" cxnId="{495E5352-0EA8-48E6-A01B-665DB2A4BF11}">
      <dgm:prSet/>
      <dgm:spPr/>
      <dgm:t>
        <a:bodyPr/>
        <a:lstStyle/>
        <a:p>
          <a:endParaRPr lang="pl-PL"/>
        </a:p>
      </dgm:t>
    </dgm:pt>
    <dgm:pt modelId="{33F12A61-C171-4F13-A502-A1A28F1AB65E}" type="sibTrans" cxnId="{495E5352-0EA8-48E6-A01B-665DB2A4BF11}">
      <dgm:prSet/>
      <dgm:spPr/>
      <dgm:t>
        <a:bodyPr/>
        <a:lstStyle/>
        <a:p>
          <a:endParaRPr lang="pl-PL"/>
        </a:p>
      </dgm:t>
    </dgm:pt>
    <dgm:pt modelId="{111F9EEC-AB18-4C67-9C6A-AEAA414D8B5A}" type="pres">
      <dgm:prSet presAssocID="{65C71614-E711-4026-A88E-71C40D97C419}" presName="linearFlow" presStyleCnt="0">
        <dgm:presLayoutVars>
          <dgm:dir/>
          <dgm:resizeHandles val="exact"/>
        </dgm:presLayoutVars>
      </dgm:prSet>
      <dgm:spPr/>
    </dgm:pt>
    <dgm:pt modelId="{51593309-C135-47AC-B254-6C8B2F024AC1}" type="pres">
      <dgm:prSet presAssocID="{1523C01B-67C6-44DF-B203-237C5C70A01C}" presName="composite" presStyleCnt="0"/>
      <dgm:spPr/>
    </dgm:pt>
    <dgm:pt modelId="{664B5F2C-9F07-46F8-8473-C584F109B7BF}" type="pres">
      <dgm:prSet presAssocID="{1523C01B-67C6-44DF-B203-237C5C70A01C}" presName="imgShp" presStyleLbl="fgImgPlace1" presStyleIdx="0" presStyleCnt="3"/>
      <dgm:spPr>
        <a:solidFill>
          <a:schemeClr val="tx2"/>
        </a:solidFill>
        <a:ln>
          <a:solidFill>
            <a:schemeClr val="tx2"/>
          </a:solidFill>
        </a:ln>
      </dgm:spPr>
    </dgm:pt>
    <dgm:pt modelId="{DA3AE40C-FF5E-4A79-A177-435328CF00E1}" type="pres">
      <dgm:prSet presAssocID="{1523C01B-67C6-44DF-B203-237C5C70A01C}" presName="txShp" presStyleLbl="node1" presStyleIdx="0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F49F9FFF-D1F5-45D9-B4A5-7CC3ABF352BE}" type="pres">
      <dgm:prSet presAssocID="{34DDFAE3-9E29-413E-8E77-C5843D8277BA}" presName="spacing" presStyleCnt="0"/>
      <dgm:spPr/>
    </dgm:pt>
    <dgm:pt modelId="{86D906A6-0B65-4836-9C26-DE354888DFC7}" type="pres">
      <dgm:prSet presAssocID="{B57E12D7-0477-4473-BF58-C5A87C836738}" presName="composite" presStyleCnt="0"/>
      <dgm:spPr/>
    </dgm:pt>
    <dgm:pt modelId="{A08D72BD-39DA-4F52-B34F-D213351D5EE3}" type="pres">
      <dgm:prSet presAssocID="{B57E12D7-0477-4473-BF58-C5A87C836738}" presName="imgShp" presStyleLbl="fgImgPlace1" presStyleIdx="1" presStyleCnt="3"/>
      <dgm:spPr>
        <a:solidFill>
          <a:schemeClr val="tx2"/>
        </a:solidFill>
        <a:ln>
          <a:solidFill>
            <a:schemeClr val="accent1"/>
          </a:solidFill>
        </a:ln>
      </dgm:spPr>
    </dgm:pt>
    <dgm:pt modelId="{C03F75B2-4D8F-4B04-8FD9-C3C5BB2FEAB4}" type="pres">
      <dgm:prSet presAssocID="{B57E12D7-0477-4473-BF58-C5A87C836738}" presName="txShp" presStyleLbl="node1" presStyleIdx="1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9AABFD69-C197-48F4-BBD2-A4F6CE994E0D}" type="pres">
      <dgm:prSet presAssocID="{0B91F8AC-42A0-48D5-B635-64C88AD4C273}" presName="spacing" presStyleCnt="0"/>
      <dgm:spPr/>
    </dgm:pt>
    <dgm:pt modelId="{D1F55FB6-1B3E-426A-8BA6-8817BD71BB0B}" type="pres">
      <dgm:prSet presAssocID="{B37DD3A1-E3BE-4D1D-AB95-221B6B918DE5}" presName="composite" presStyleCnt="0"/>
      <dgm:spPr/>
    </dgm:pt>
    <dgm:pt modelId="{1F1CAF1F-F89F-4924-9986-7514C962D961}" type="pres">
      <dgm:prSet presAssocID="{B37DD3A1-E3BE-4D1D-AB95-221B6B918DE5}" presName="imgShp" presStyleLbl="fgImgPlace1" presStyleIdx="2" presStyleCnt="3"/>
      <dgm:spPr>
        <a:solidFill>
          <a:schemeClr val="tx2"/>
        </a:solidFill>
        <a:ln>
          <a:solidFill>
            <a:schemeClr val="accent1"/>
          </a:solidFill>
        </a:ln>
      </dgm:spPr>
    </dgm:pt>
    <dgm:pt modelId="{7B841C56-B0CE-46D8-88B9-0FDF1F5AD99B}" type="pres">
      <dgm:prSet presAssocID="{B37DD3A1-E3BE-4D1D-AB95-221B6B918DE5}" presName="txShp" presStyleLbl="node1" presStyleIdx="2" presStyleCnt="3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01407D33-EB0C-43E5-9527-D2B3F807E5D4}" type="presOf" srcId="{B37DD3A1-E3BE-4D1D-AB95-221B6B918DE5}" destId="{7B841C56-B0CE-46D8-88B9-0FDF1F5AD99B}" srcOrd="0" destOrd="0" presId="urn:microsoft.com/office/officeart/2005/8/layout/vList3"/>
    <dgm:cxn modelId="{F19F0171-CA56-494B-8881-CDA4DD53EAF9}" type="presOf" srcId="{65C71614-E711-4026-A88E-71C40D97C419}" destId="{111F9EEC-AB18-4C67-9C6A-AEAA414D8B5A}" srcOrd="0" destOrd="0" presId="urn:microsoft.com/office/officeart/2005/8/layout/vList3"/>
    <dgm:cxn modelId="{495E5352-0EA8-48E6-A01B-665DB2A4BF11}" srcId="{65C71614-E711-4026-A88E-71C40D97C419}" destId="{B37DD3A1-E3BE-4D1D-AB95-221B6B918DE5}" srcOrd="2" destOrd="0" parTransId="{FF5DA4B4-345E-4824-9802-7236B7034153}" sibTransId="{33F12A61-C171-4F13-A502-A1A28F1AB65E}"/>
    <dgm:cxn modelId="{97CEEF9E-7860-4956-B502-B8835EC3ED4C}" type="presOf" srcId="{B57E12D7-0477-4473-BF58-C5A87C836738}" destId="{C03F75B2-4D8F-4B04-8FD9-C3C5BB2FEAB4}" srcOrd="0" destOrd="0" presId="urn:microsoft.com/office/officeart/2005/8/layout/vList3"/>
    <dgm:cxn modelId="{14A649AC-3B8F-4F26-B856-AF2791A699D1}" type="presOf" srcId="{1523C01B-67C6-44DF-B203-237C5C70A01C}" destId="{DA3AE40C-FF5E-4A79-A177-435328CF00E1}" srcOrd="0" destOrd="0" presId="urn:microsoft.com/office/officeart/2005/8/layout/vList3"/>
    <dgm:cxn modelId="{6D608CC6-8D4D-40DF-9CA0-3E2B3E32882F}" srcId="{65C71614-E711-4026-A88E-71C40D97C419}" destId="{1523C01B-67C6-44DF-B203-237C5C70A01C}" srcOrd="0" destOrd="0" parTransId="{117E4234-DC8F-472D-A6B3-392E51BE9DCA}" sibTransId="{34DDFAE3-9E29-413E-8E77-C5843D8277BA}"/>
    <dgm:cxn modelId="{C88577D1-2B28-4314-94C7-7ED79D5128BE}" srcId="{65C71614-E711-4026-A88E-71C40D97C419}" destId="{B57E12D7-0477-4473-BF58-C5A87C836738}" srcOrd="1" destOrd="0" parTransId="{4886F148-A6C8-4180-AF38-CE37BB7F7595}" sibTransId="{0B91F8AC-42A0-48D5-B635-64C88AD4C273}"/>
    <dgm:cxn modelId="{220E821F-85F6-4CF1-AC8D-F5BBB4A068D0}" type="presParOf" srcId="{111F9EEC-AB18-4C67-9C6A-AEAA414D8B5A}" destId="{51593309-C135-47AC-B254-6C8B2F024AC1}" srcOrd="0" destOrd="0" presId="urn:microsoft.com/office/officeart/2005/8/layout/vList3"/>
    <dgm:cxn modelId="{DEB7B4D1-115A-49A7-9DED-A05A80E87B17}" type="presParOf" srcId="{51593309-C135-47AC-B254-6C8B2F024AC1}" destId="{664B5F2C-9F07-46F8-8473-C584F109B7BF}" srcOrd="0" destOrd="0" presId="urn:microsoft.com/office/officeart/2005/8/layout/vList3"/>
    <dgm:cxn modelId="{FF5AD0B5-2B2D-4816-9063-8EE1B5DF0BA8}" type="presParOf" srcId="{51593309-C135-47AC-B254-6C8B2F024AC1}" destId="{DA3AE40C-FF5E-4A79-A177-435328CF00E1}" srcOrd="1" destOrd="0" presId="urn:microsoft.com/office/officeart/2005/8/layout/vList3"/>
    <dgm:cxn modelId="{D4253D52-482A-4052-9DD0-5639B938A741}" type="presParOf" srcId="{111F9EEC-AB18-4C67-9C6A-AEAA414D8B5A}" destId="{F49F9FFF-D1F5-45D9-B4A5-7CC3ABF352BE}" srcOrd="1" destOrd="0" presId="urn:microsoft.com/office/officeart/2005/8/layout/vList3"/>
    <dgm:cxn modelId="{2176D008-9134-4885-8B2E-5157D1B55556}" type="presParOf" srcId="{111F9EEC-AB18-4C67-9C6A-AEAA414D8B5A}" destId="{86D906A6-0B65-4836-9C26-DE354888DFC7}" srcOrd="2" destOrd="0" presId="urn:microsoft.com/office/officeart/2005/8/layout/vList3"/>
    <dgm:cxn modelId="{10EDC281-F8F3-4FE4-8A7A-44ED783B4F61}" type="presParOf" srcId="{86D906A6-0B65-4836-9C26-DE354888DFC7}" destId="{A08D72BD-39DA-4F52-B34F-D213351D5EE3}" srcOrd="0" destOrd="0" presId="urn:microsoft.com/office/officeart/2005/8/layout/vList3"/>
    <dgm:cxn modelId="{E80E3AF5-8FA7-4C2C-AD93-3EE6030DD3A3}" type="presParOf" srcId="{86D906A6-0B65-4836-9C26-DE354888DFC7}" destId="{C03F75B2-4D8F-4B04-8FD9-C3C5BB2FEAB4}" srcOrd="1" destOrd="0" presId="urn:microsoft.com/office/officeart/2005/8/layout/vList3"/>
    <dgm:cxn modelId="{ACD3D2E2-EB41-42B1-849D-77C61DCDB77D}" type="presParOf" srcId="{111F9EEC-AB18-4C67-9C6A-AEAA414D8B5A}" destId="{9AABFD69-C197-48F4-BBD2-A4F6CE994E0D}" srcOrd="3" destOrd="0" presId="urn:microsoft.com/office/officeart/2005/8/layout/vList3"/>
    <dgm:cxn modelId="{010CDE29-271C-4AD4-8234-A8728AE08846}" type="presParOf" srcId="{111F9EEC-AB18-4C67-9C6A-AEAA414D8B5A}" destId="{D1F55FB6-1B3E-426A-8BA6-8817BD71BB0B}" srcOrd="4" destOrd="0" presId="urn:microsoft.com/office/officeart/2005/8/layout/vList3"/>
    <dgm:cxn modelId="{782F4A51-E6FC-4752-9F6F-8B275C7C5A8C}" type="presParOf" srcId="{D1F55FB6-1B3E-426A-8BA6-8817BD71BB0B}" destId="{1F1CAF1F-F89F-4924-9986-7514C962D961}" srcOrd="0" destOrd="0" presId="urn:microsoft.com/office/officeart/2005/8/layout/vList3"/>
    <dgm:cxn modelId="{A2EA47A9-9422-4E53-95C3-6F2BFB6756BC}" type="presParOf" srcId="{D1F55FB6-1B3E-426A-8BA6-8817BD71BB0B}" destId="{7B841C56-B0CE-46D8-88B9-0FDF1F5AD99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5B373A-0B5B-4C92-AAA3-FA89C5CE005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08267C71-D167-4234-92B0-0E5287740E2C}">
      <dgm:prSet phldrT="[Tekst]" custT="1"/>
      <dgm:spPr>
        <a:solidFill>
          <a:srgbClr val="2852AD"/>
        </a:solidFill>
        <a:ln w="38100"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pl-PL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 OGÓLNY GMINY</a:t>
          </a:r>
        </a:p>
      </dgm:t>
    </dgm:pt>
    <dgm:pt modelId="{A52FAAD2-D8C8-4581-9CD2-0A62782F46FD}" type="parTrans" cxnId="{FAA80676-F1B4-4836-86C7-CD95BC5CBEAD}">
      <dgm:prSet/>
      <dgm:spPr/>
      <dgm:t>
        <a:bodyPr/>
        <a:lstStyle/>
        <a:p>
          <a:pPr>
            <a:lnSpc>
              <a:spcPct val="130000"/>
            </a:lnSpc>
          </a:pPr>
          <a:endParaRPr lang="pl-PL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03B956-A1E8-430B-A824-0AB1E76C84DF}" type="sibTrans" cxnId="{FAA80676-F1B4-4836-86C7-CD95BC5CBEAD}">
      <dgm:prSet/>
      <dgm:spPr/>
      <dgm:t>
        <a:bodyPr/>
        <a:lstStyle/>
        <a:p>
          <a:pPr>
            <a:lnSpc>
              <a:spcPct val="130000"/>
            </a:lnSpc>
          </a:pPr>
          <a:endParaRPr lang="pl-PL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72D89E-EE87-4DD7-B503-C4E16074AE71}">
      <dgm:prSet phldrT="[Tekst]" custT="1"/>
      <dgm:spPr>
        <a:solidFill>
          <a:schemeClr val="bg1"/>
        </a:solidFill>
        <a:ln w="38100">
          <a:solidFill>
            <a:srgbClr val="C00000"/>
          </a:solidFill>
        </a:ln>
      </dgm:spPr>
      <dgm:t>
        <a:bodyPr/>
        <a:lstStyle/>
        <a:p>
          <a:pPr>
            <a:lnSpc>
              <a:spcPct val="130000"/>
            </a:lnSpc>
          </a:pPr>
          <a:r>
            <a:rPr lang="pl-PL" sz="2200" b="1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STREFY PLANISTYCZNE</a:t>
          </a:r>
        </a:p>
      </dgm:t>
    </dgm:pt>
    <dgm:pt modelId="{C38534DD-CA1C-494C-84F2-E66D802530DD}" type="parTrans" cxnId="{3828FA7E-402F-4278-ACA2-52EAAC1CF7ED}">
      <dgm:prSet custT="1"/>
      <dgm:spPr>
        <a:ln w="38100">
          <a:solidFill>
            <a:srgbClr val="2852AD"/>
          </a:solidFill>
        </a:ln>
      </dgm:spPr>
      <dgm:t>
        <a:bodyPr/>
        <a:lstStyle/>
        <a:p>
          <a:pPr>
            <a:lnSpc>
              <a:spcPct val="130000"/>
            </a:lnSpc>
          </a:pPr>
          <a:endParaRPr lang="pl-PL" sz="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C05452-1FA3-4371-B8E6-DB4FA4707B4B}" type="sibTrans" cxnId="{3828FA7E-402F-4278-ACA2-52EAAC1CF7ED}">
      <dgm:prSet/>
      <dgm:spPr/>
      <dgm:t>
        <a:bodyPr/>
        <a:lstStyle/>
        <a:p>
          <a:pPr>
            <a:lnSpc>
              <a:spcPct val="130000"/>
            </a:lnSpc>
          </a:pPr>
          <a:endParaRPr lang="pl-PL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84DB05-F15F-4551-9430-434144EBEF69}">
      <dgm:prSet phldrT="[Tekst]" custT="1"/>
      <dgm:spPr>
        <a:solidFill>
          <a:schemeClr val="bg1"/>
        </a:solidFill>
        <a:ln w="38100">
          <a:solidFill>
            <a:srgbClr val="C00000"/>
          </a:solidFill>
        </a:ln>
      </dgm:spPr>
      <dgm:t>
        <a:bodyPr/>
        <a:lstStyle/>
        <a:p>
          <a:pPr>
            <a:lnSpc>
              <a:spcPct val="130000"/>
            </a:lnSpc>
          </a:pPr>
          <a:r>
            <a:rPr lang="pl-PL" sz="2200" b="1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GMINNE STANDARDY URBANISTYCZNE</a:t>
          </a:r>
        </a:p>
      </dgm:t>
    </dgm:pt>
    <dgm:pt modelId="{14E5C6D7-622E-43B5-8274-B3F2D08A253B}" type="parTrans" cxnId="{E2167B23-B6F9-4876-9C0C-DB202A43BB38}">
      <dgm:prSet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130000"/>
            </a:lnSpc>
          </a:pPr>
          <a:endParaRPr lang="pl-PL" sz="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83F824-A08A-4BC9-ACDD-98C110FD135C}" type="sibTrans" cxnId="{E2167B23-B6F9-4876-9C0C-DB202A43BB38}">
      <dgm:prSet/>
      <dgm:spPr/>
      <dgm:t>
        <a:bodyPr/>
        <a:lstStyle/>
        <a:p>
          <a:pPr>
            <a:lnSpc>
              <a:spcPct val="130000"/>
            </a:lnSpc>
          </a:pPr>
          <a:endParaRPr lang="pl-PL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F17C89-458D-4032-812B-DCCEB91C49E1}">
      <dgm:prSet phldrT="[Tekst]" custT="1"/>
      <dgm:spPr>
        <a:ln w="38100">
          <a:solidFill>
            <a:schemeClr val="accent3">
              <a:lumMod val="50000"/>
            </a:schemeClr>
          </a:solidFill>
        </a:ln>
      </dgm:spPr>
      <dgm:t>
        <a:bodyPr/>
        <a:lstStyle/>
        <a:p>
          <a:pPr>
            <a:lnSpc>
              <a:spcPct val="130000"/>
            </a:lnSpc>
          </a:pPr>
          <a:r>
            <a:rPr lang="pl-PL" sz="2200" b="1" dirty="0">
              <a:solidFill>
                <a:schemeClr val="accent3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OBSZAR UZUPEŁNIENIA ZABUDOWY</a:t>
          </a:r>
        </a:p>
      </dgm:t>
    </dgm:pt>
    <dgm:pt modelId="{6CF74DBE-AE31-48C1-AA96-C02CDB9BEEC8}" type="parTrans" cxnId="{3FAD4E49-85BA-4E08-AD07-B6894B063CEE}">
      <dgm:prSet custT="1"/>
      <dgm:spPr>
        <a:ln w="34925">
          <a:solidFill>
            <a:srgbClr val="2852AD"/>
          </a:solidFill>
        </a:ln>
      </dgm:spPr>
      <dgm:t>
        <a:bodyPr/>
        <a:lstStyle/>
        <a:p>
          <a:pPr>
            <a:lnSpc>
              <a:spcPct val="130000"/>
            </a:lnSpc>
          </a:pPr>
          <a:endParaRPr lang="pl-PL" sz="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0B5266-2857-4146-B9C8-0A937B51AD78}" type="sibTrans" cxnId="{3FAD4E49-85BA-4E08-AD07-B6894B063CEE}">
      <dgm:prSet/>
      <dgm:spPr/>
      <dgm:t>
        <a:bodyPr/>
        <a:lstStyle/>
        <a:p>
          <a:pPr>
            <a:lnSpc>
              <a:spcPct val="130000"/>
            </a:lnSpc>
          </a:pPr>
          <a:endParaRPr lang="pl-PL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6BE417-784E-46BE-B7C7-35025186BD0C}">
      <dgm:prSet phldrT="[Tekst]" custT="1"/>
      <dgm:spPr>
        <a:ln w="38100">
          <a:solidFill>
            <a:schemeClr val="accent3">
              <a:lumMod val="50000"/>
            </a:schemeClr>
          </a:solidFill>
        </a:ln>
      </dgm:spPr>
      <dgm:t>
        <a:bodyPr/>
        <a:lstStyle/>
        <a:p>
          <a:pPr>
            <a:lnSpc>
              <a:spcPct val="130000"/>
            </a:lnSpc>
          </a:pPr>
          <a:r>
            <a:rPr lang="pl-PL" sz="2200" b="1" dirty="0">
              <a:solidFill>
                <a:schemeClr val="accent3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OBSZAR ZABUDOWY ŚRÓDMIEJSKIEJ</a:t>
          </a:r>
        </a:p>
      </dgm:t>
    </dgm:pt>
    <dgm:pt modelId="{A9606AE8-5D37-4B65-964A-5FBE47CF3482}" type="parTrans" cxnId="{5623FF1E-8FE8-433D-930A-F5819CFC7B9A}">
      <dgm:prSet custT="1"/>
      <dgm:spPr>
        <a:ln w="34925">
          <a:solidFill>
            <a:srgbClr val="2852AD"/>
          </a:solidFill>
        </a:ln>
      </dgm:spPr>
      <dgm:t>
        <a:bodyPr/>
        <a:lstStyle/>
        <a:p>
          <a:pPr>
            <a:lnSpc>
              <a:spcPct val="130000"/>
            </a:lnSpc>
          </a:pPr>
          <a:endParaRPr lang="pl-PL" sz="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532044-0592-41DC-9A46-828B66537178}" type="sibTrans" cxnId="{5623FF1E-8FE8-433D-930A-F5819CFC7B9A}">
      <dgm:prSet/>
      <dgm:spPr/>
      <dgm:t>
        <a:bodyPr/>
        <a:lstStyle/>
        <a:p>
          <a:pPr>
            <a:lnSpc>
              <a:spcPct val="130000"/>
            </a:lnSpc>
          </a:pPr>
          <a:endParaRPr lang="pl-PL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4E9FA2-14B7-45BF-8B48-40F5F6EDC39B}">
      <dgm:prSet phldrT="[Tekst]" custT="1"/>
      <dgm:spPr>
        <a:solidFill>
          <a:schemeClr val="bg1"/>
        </a:solidFill>
        <a:ln w="38100">
          <a:solidFill>
            <a:srgbClr val="C00000"/>
          </a:solidFill>
        </a:ln>
      </dgm:spPr>
      <dgm:t>
        <a:bodyPr/>
        <a:lstStyle/>
        <a:p>
          <a:pPr>
            <a:lnSpc>
              <a:spcPct val="130000"/>
            </a:lnSpc>
          </a:pPr>
          <a:r>
            <a:rPr lang="pl-PL" sz="2200" b="1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GMINNY KATALOG </a:t>
          </a:r>
          <a:br>
            <a:rPr lang="pl-PL" sz="2200" b="1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</a:br>
          <a:r>
            <a:rPr lang="pl-PL" sz="2200" b="1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STREF PLANISTYCZNYCH</a:t>
          </a:r>
        </a:p>
      </dgm:t>
    </dgm:pt>
    <dgm:pt modelId="{FB5D8A26-4ED9-47E6-A0C2-18899C01D6FB}" type="parTrans" cxnId="{11F67B53-2952-4573-8958-0AD89B543A19}">
      <dgm:prSet custT="1"/>
      <dgm:spPr>
        <a:ln w="34925">
          <a:solidFill>
            <a:srgbClr val="2852AD"/>
          </a:solidFill>
        </a:ln>
      </dgm:spPr>
      <dgm:t>
        <a:bodyPr/>
        <a:lstStyle/>
        <a:p>
          <a:pPr>
            <a:lnSpc>
              <a:spcPct val="130000"/>
            </a:lnSpc>
          </a:pPr>
          <a:endParaRPr lang="pl-PL" sz="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F3AC6E-FA18-45E1-B0AE-968FF97906A0}" type="sibTrans" cxnId="{11F67B53-2952-4573-8958-0AD89B543A19}">
      <dgm:prSet/>
      <dgm:spPr/>
      <dgm:t>
        <a:bodyPr/>
        <a:lstStyle/>
        <a:p>
          <a:pPr>
            <a:lnSpc>
              <a:spcPct val="130000"/>
            </a:lnSpc>
          </a:pPr>
          <a:endParaRPr lang="pl-PL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54CAD9-3F7C-4F0E-9E02-ECEF3D2C5B50}">
      <dgm:prSet phldrT="[Tekst]" custT="1"/>
      <dgm:spPr>
        <a:ln w="38100">
          <a:solidFill>
            <a:srgbClr val="92D050"/>
          </a:solidFill>
        </a:ln>
      </dgm:spPr>
      <dgm:t>
        <a:bodyPr/>
        <a:lstStyle/>
        <a:p>
          <a:pPr>
            <a:lnSpc>
              <a:spcPct val="120000"/>
            </a:lnSpc>
          </a:pPr>
          <a:r>
            <a:rPr lang="pl-PL" sz="2200" b="1" dirty="0">
              <a:solidFill>
                <a:srgbClr val="92D050"/>
              </a:solidFill>
              <a:latin typeface="+mn-lt"/>
              <a:cs typeface="Arial" panose="020B0604020202020204" pitchFamily="34" charset="0"/>
            </a:rPr>
            <a:t>GMINNE STANDARDY DOSTĘPNOŚCI INFRASTRUKTURY SPOŁECZNEJ</a:t>
          </a:r>
        </a:p>
      </dgm:t>
    </dgm:pt>
    <dgm:pt modelId="{24540BA4-1503-4812-86A6-E3572A4EB904}" type="parTrans" cxnId="{BA1C0756-B6FF-4897-A829-9CB8DE040633}">
      <dgm:prSet custT="1"/>
      <dgm:spPr>
        <a:ln w="34925">
          <a:solidFill>
            <a:srgbClr val="2852AD"/>
          </a:solidFill>
        </a:ln>
      </dgm:spPr>
      <dgm:t>
        <a:bodyPr/>
        <a:lstStyle/>
        <a:p>
          <a:pPr>
            <a:lnSpc>
              <a:spcPct val="130000"/>
            </a:lnSpc>
          </a:pPr>
          <a:endParaRPr lang="pl-PL" sz="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4E884C-C06D-407D-BF1E-4F31DC1CCB5A}" type="sibTrans" cxnId="{BA1C0756-B6FF-4897-A829-9CB8DE040633}">
      <dgm:prSet/>
      <dgm:spPr/>
      <dgm:t>
        <a:bodyPr/>
        <a:lstStyle/>
        <a:p>
          <a:pPr>
            <a:lnSpc>
              <a:spcPct val="130000"/>
            </a:lnSpc>
          </a:pPr>
          <a:endParaRPr lang="pl-PL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E6B63B-3EC9-433A-82BD-4BD3E67D59AC}">
      <dgm:prSet phldrT="[Tekst]" custT="1"/>
      <dgm:spPr>
        <a:solidFill>
          <a:schemeClr val="bg1"/>
        </a:solidFill>
        <a:ln w="38100">
          <a:solidFill>
            <a:srgbClr val="C00000"/>
          </a:solidFill>
        </a:ln>
      </dgm:spPr>
      <dgm:t>
        <a:bodyPr/>
        <a:lstStyle/>
        <a:p>
          <a:pPr>
            <a:lnSpc>
              <a:spcPct val="130000"/>
            </a:lnSpc>
          </a:pPr>
          <a:r>
            <a:rPr lang="pl-PL" sz="2200" b="1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PROFIL FUNKCJONALNY STREF PLANISTYCZNYCH</a:t>
          </a:r>
        </a:p>
      </dgm:t>
    </dgm:pt>
    <dgm:pt modelId="{75E19B52-C3F6-43E4-8CE5-05D081DF851C}" type="parTrans" cxnId="{8C7A6A44-BD4B-4A35-B297-DF48AD0B8CD5}">
      <dgm:prSet custT="1"/>
      <dgm:spPr>
        <a:ln w="34925">
          <a:solidFill>
            <a:srgbClr val="2852AD"/>
          </a:solidFill>
        </a:ln>
      </dgm:spPr>
      <dgm:t>
        <a:bodyPr/>
        <a:lstStyle/>
        <a:p>
          <a:pPr>
            <a:lnSpc>
              <a:spcPct val="130000"/>
            </a:lnSpc>
          </a:pPr>
          <a:endParaRPr lang="pl-PL" sz="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43B823-BDB4-459A-A52C-24EF96E4E535}" type="sibTrans" cxnId="{8C7A6A44-BD4B-4A35-B297-DF48AD0B8CD5}">
      <dgm:prSet/>
      <dgm:spPr/>
      <dgm:t>
        <a:bodyPr/>
        <a:lstStyle/>
        <a:p>
          <a:pPr>
            <a:lnSpc>
              <a:spcPct val="130000"/>
            </a:lnSpc>
          </a:pPr>
          <a:endParaRPr lang="pl-PL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64A410-A2A1-48A6-995E-3958A8A642A8}">
      <dgm:prSet phldrT="[Tekst]" custT="1"/>
      <dgm:spPr>
        <a:solidFill>
          <a:schemeClr val="bg1"/>
        </a:solidFill>
        <a:ln w="38100">
          <a:solidFill>
            <a:srgbClr val="C00000"/>
          </a:solidFill>
        </a:ln>
      </dgm:spPr>
      <dgm:t>
        <a:bodyPr/>
        <a:lstStyle/>
        <a:p>
          <a:pPr>
            <a:lnSpc>
              <a:spcPct val="130000"/>
            </a:lnSpc>
          </a:pPr>
          <a:r>
            <a:rPr lang="pl-PL" sz="2200" b="1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PARAMETRY ZABUDOWY </a:t>
          </a:r>
          <a:br>
            <a:rPr lang="pl-PL" sz="2200" b="1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</a:br>
          <a:r>
            <a:rPr lang="pl-PL" sz="2200" b="1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I ZAGOSPODAROWANIA TERENU</a:t>
          </a:r>
        </a:p>
      </dgm:t>
    </dgm:pt>
    <dgm:pt modelId="{517745D1-36A9-4A31-A322-1D2C33CC4B01}" type="parTrans" cxnId="{0FC824B6-64A2-4CF2-9CC5-6A68D4C5BDCD}">
      <dgm:prSet custT="1"/>
      <dgm:spPr>
        <a:ln w="34925">
          <a:solidFill>
            <a:srgbClr val="2852AD"/>
          </a:solidFill>
        </a:ln>
      </dgm:spPr>
      <dgm:t>
        <a:bodyPr/>
        <a:lstStyle/>
        <a:p>
          <a:pPr>
            <a:lnSpc>
              <a:spcPct val="130000"/>
            </a:lnSpc>
          </a:pPr>
          <a:endParaRPr lang="pl-PL" sz="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D0C0A0-597A-4DC5-B694-DF89B449CD75}" type="sibTrans" cxnId="{0FC824B6-64A2-4CF2-9CC5-6A68D4C5BDCD}">
      <dgm:prSet/>
      <dgm:spPr/>
      <dgm:t>
        <a:bodyPr/>
        <a:lstStyle/>
        <a:p>
          <a:pPr>
            <a:lnSpc>
              <a:spcPct val="130000"/>
            </a:lnSpc>
          </a:pPr>
          <a:endParaRPr lang="pl-PL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909760-7756-493A-952E-F86E0A638786}" type="pres">
      <dgm:prSet presAssocID="{2D5B373A-0B5B-4C92-AAA3-FA89C5CE005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789D77A-CC91-4E83-B54D-5B3575DF2A9D}" type="pres">
      <dgm:prSet presAssocID="{08267C71-D167-4234-92B0-0E5287740E2C}" presName="root1" presStyleCnt="0"/>
      <dgm:spPr/>
    </dgm:pt>
    <dgm:pt modelId="{E3B84AF6-8B25-4EB3-B18B-9D93142AD6E2}" type="pres">
      <dgm:prSet presAssocID="{08267C71-D167-4234-92B0-0E5287740E2C}" presName="LevelOneTextNode" presStyleLbl="node0" presStyleIdx="0" presStyleCnt="1" custScaleX="118825" custScaleY="108345">
        <dgm:presLayoutVars>
          <dgm:chPref val="3"/>
        </dgm:presLayoutVars>
      </dgm:prSet>
      <dgm:spPr/>
    </dgm:pt>
    <dgm:pt modelId="{5F20B6B8-4E23-421B-91BD-117645961E72}" type="pres">
      <dgm:prSet presAssocID="{08267C71-D167-4234-92B0-0E5287740E2C}" presName="level2hierChild" presStyleCnt="0"/>
      <dgm:spPr/>
    </dgm:pt>
    <dgm:pt modelId="{65206A42-A065-4764-A7BE-D112ADEFAA7D}" type="pres">
      <dgm:prSet presAssocID="{C38534DD-CA1C-494C-84F2-E66D802530DD}" presName="conn2-1" presStyleLbl="parChTrans1D2" presStyleIdx="0" presStyleCnt="4"/>
      <dgm:spPr/>
    </dgm:pt>
    <dgm:pt modelId="{A49D9B5E-A3F9-46A3-B712-3AE8D11E00D9}" type="pres">
      <dgm:prSet presAssocID="{C38534DD-CA1C-494C-84F2-E66D802530DD}" presName="connTx" presStyleLbl="parChTrans1D2" presStyleIdx="0" presStyleCnt="4"/>
      <dgm:spPr/>
    </dgm:pt>
    <dgm:pt modelId="{281F93F0-D91E-4060-A71A-F9AC1FE15C26}" type="pres">
      <dgm:prSet presAssocID="{9C72D89E-EE87-4DD7-B503-C4E16074AE71}" presName="root2" presStyleCnt="0"/>
      <dgm:spPr/>
    </dgm:pt>
    <dgm:pt modelId="{11375D01-2324-4068-8644-01D35804EBC1}" type="pres">
      <dgm:prSet presAssocID="{9C72D89E-EE87-4DD7-B503-C4E16074AE71}" presName="LevelTwoTextNode" presStyleLbl="node2" presStyleIdx="0" presStyleCnt="4" custScaleY="140899">
        <dgm:presLayoutVars>
          <dgm:chPref val="3"/>
        </dgm:presLayoutVars>
      </dgm:prSet>
      <dgm:spPr/>
    </dgm:pt>
    <dgm:pt modelId="{1A26E251-C644-4AF9-BB85-0B55BF3BED79}" type="pres">
      <dgm:prSet presAssocID="{9C72D89E-EE87-4DD7-B503-C4E16074AE71}" presName="level3hierChild" presStyleCnt="0"/>
      <dgm:spPr/>
    </dgm:pt>
    <dgm:pt modelId="{D3CB1061-C2D8-4C05-8021-4BBEE7889263}" type="pres">
      <dgm:prSet presAssocID="{14E5C6D7-622E-43B5-8274-B3F2D08A253B}" presName="conn2-1" presStyleLbl="parChTrans1D2" presStyleIdx="1" presStyleCnt="4"/>
      <dgm:spPr/>
    </dgm:pt>
    <dgm:pt modelId="{0FEA75FF-1F65-44CA-B5F8-AF5E555E4F5A}" type="pres">
      <dgm:prSet presAssocID="{14E5C6D7-622E-43B5-8274-B3F2D08A253B}" presName="connTx" presStyleLbl="parChTrans1D2" presStyleIdx="1" presStyleCnt="4"/>
      <dgm:spPr/>
    </dgm:pt>
    <dgm:pt modelId="{2C94BB2F-7134-40BB-9FE5-4EA32F5F80A7}" type="pres">
      <dgm:prSet presAssocID="{4684DB05-F15F-4551-9430-434144EBEF69}" presName="root2" presStyleCnt="0"/>
      <dgm:spPr/>
    </dgm:pt>
    <dgm:pt modelId="{B68B2C91-DCC2-40BE-BE9F-A913E8412DC4}" type="pres">
      <dgm:prSet presAssocID="{4684DB05-F15F-4551-9430-434144EBEF69}" presName="LevelTwoTextNode" presStyleLbl="node2" presStyleIdx="1" presStyleCnt="4" custScaleY="140899">
        <dgm:presLayoutVars>
          <dgm:chPref val="3"/>
        </dgm:presLayoutVars>
      </dgm:prSet>
      <dgm:spPr/>
    </dgm:pt>
    <dgm:pt modelId="{179DDC11-05CD-4662-8178-1EB9A8AF472A}" type="pres">
      <dgm:prSet presAssocID="{4684DB05-F15F-4551-9430-434144EBEF69}" presName="level3hierChild" presStyleCnt="0"/>
      <dgm:spPr/>
    </dgm:pt>
    <dgm:pt modelId="{63CD8639-C1AF-42BB-9A38-0BB18A7D6722}" type="pres">
      <dgm:prSet presAssocID="{FB5D8A26-4ED9-47E6-A0C2-18899C01D6FB}" presName="conn2-1" presStyleLbl="parChTrans1D3" presStyleIdx="0" presStyleCnt="2"/>
      <dgm:spPr/>
    </dgm:pt>
    <dgm:pt modelId="{2AAC609A-1236-4124-B5C1-A514E3E6FB72}" type="pres">
      <dgm:prSet presAssocID="{FB5D8A26-4ED9-47E6-A0C2-18899C01D6FB}" presName="connTx" presStyleLbl="parChTrans1D3" presStyleIdx="0" presStyleCnt="2"/>
      <dgm:spPr/>
    </dgm:pt>
    <dgm:pt modelId="{BF25E7BF-3B81-4364-A714-DECAF02F7428}" type="pres">
      <dgm:prSet presAssocID="{5A4E9FA2-14B7-45BF-8B48-40F5F6EDC39B}" presName="root2" presStyleCnt="0"/>
      <dgm:spPr/>
    </dgm:pt>
    <dgm:pt modelId="{CBFC132F-C246-4BDF-8B3E-2B73A244A7D4}" type="pres">
      <dgm:prSet presAssocID="{5A4E9FA2-14B7-45BF-8B48-40F5F6EDC39B}" presName="LevelTwoTextNode" presStyleLbl="node3" presStyleIdx="0" presStyleCnt="2" custScaleY="160711">
        <dgm:presLayoutVars>
          <dgm:chPref val="3"/>
        </dgm:presLayoutVars>
      </dgm:prSet>
      <dgm:spPr/>
    </dgm:pt>
    <dgm:pt modelId="{526D7270-7BFC-49D1-BA09-DFB256298BDF}" type="pres">
      <dgm:prSet presAssocID="{5A4E9FA2-14B7-45BF-8B48-40F5F6EDC39B}" presName="level3hierChild" presStyleCnt="0"/>
      <dgm:spPr/>
    </dgm:pt>
    <dgm:pt modelId="{8CE35A41-83A1-4E38-B577-F8BC3168A2C5}" type="pres">
      <dgm:prSet presAssocID="{75E19B52-C3F6-43E4-8CE5-05D081DF851C}" presName="conn2-1" presStyleLbl="parChTrans1D4" presStyleIdx="0" presStyleCnt="2"/>
      <dgm:spPr/>
    </dgm:pt>
    <dgm:pt modelId="{3332999E-AB15-4F17-8B1D-46FCB0BDCD4A}" type="pres">
      <dgm:prSet presAssocID="{75E19B52-C3F6-43E4-8CE5-05D081DF851C}" presName="connTx" presStyleLbl="parChTrans1D4" presStyleIdx="0" presStyleCnt="2"/>
      <dgm:spPr/>
    </dgm:pt>
    <dgm:pt modelId="{2F72C8FE-9A07-47FB-8CC2-A86C612A4FE1}" type="pres">
      <dgm:prSet presAssocID="{AFE6B63B-3EC9-433A-82BD-4BD3E67D59AC}" presName="root2" presStyleCnt="0"/>
      <dgm:spPr/>
    </dgm:pt>
    <dgm:pt modelId="{EC3DA0CC-C3B8-4272-8878-4FB9400A9C45}" type="pres">
      <dgm:prSet presAssocID="{AFE6B63B-3EC9-433A-82BD-4BD3E67D59AC}" presName="LevelTwoTextNode" presStyleLbl="node4" presStyleIdx="0" presStyleCnt="2" custScaleY="172501">
        <dgm:presLayoutVars>
          <dgm:chPref val="3"/>
        </dgm:presLayoutVars>
      </dgm:prSet>
      <dgm:spPr/>
    </dgm:pt>
    <dgm:pt modelId="{28DBC053-F03B-4642-995C-67332780975E}" type="pres">
      <dgm:prSet presAssocID="{AFE6B63B-3EC9-433A-82BD-4BD3E67D59AC}" presName="level3hierChild" presStyleCnt="0"/>
      <dgm:spPr/>
    </dgm:pt>
    <dgm:pt modelId="{509C2E82-3F45-4A55-A1D3-6CE2E9A4E7EB}" type="pres">
      <dgm:prSet presAssocID="{517745D1-36A9-4A31-A322-1D2C33CC4B01}" presName="conn2-1" presStyleLbl="parChTrans1D4" presStyleIdx="1" presStyleCnt="2"/>
      <dgm:spPr/>
    </dgm:pt>
    <dgm:pt modelId="{74639E66-6B64-4F9A-B88B-0258DC61D933}" type="pres">
      <dgm:prSet presAssocID="{517745D1-36A9-4A31-A322-1D2C33CC4B01}" presName="connTx" presStyleLbl="parChTrans1D4" presStyleIdx="1" presStyleCnt="2"/>
      <dgm:spPr/>
    </dgm:pt>
    <dgm:pt modelId="{521026C9-0009-4E9B-B4C6-6E1CDDDA1D48}" type="pres">
      <dgm:prSet presAssocID="{4664A410-A2A1-48A6-995E-3958A8A642A8}" presName="root2" presStyleCnt="0"/>
      <dgm:spPr/>
    </dgm:pt>
    <dgm:pt modelId="{E6320B55-DF78-45B4-9F48-E5AB43F0A5AB}" type="pres">
      <dgm:prSet presAssocID="{4664A410-A2A1-48A6-995E-3958A8A642A8}" presName="LevelTwoTextNode" presStyleLbl="node4" presStyleIdx="1" presStyleCnt="2" custScaleY="172501">
        <dgm:presLayoutVars>
          <dgm:chPref val="3"/>
        </dgm:presLayoutVars>
      </dgm:prSet>
      <dgm:spPr/>
    </dgm:pt>
    <dgm:pt modelId="{798920FA-70D5-4589-968D-BF9D96120AF1}" type="pres">
      <dgm:prSet presAssocID="{4664A410-A2A1-48A6-995E-3958A8A642A8}" presName="level3hierChild" presStyleCnt="0"/>
      <dgm:spPr/>
    </dgm:pt>
    <dgm:pt modelId="{0F264A31-B156-4CD7-A481-CC759DF1ACA4}" type="pres">
      <dgm:prSet presAssocID="{24540BA4-1503-4812-86A6-E3572A4EB904}" presName="conn2-1" presStyleLbl="parChTrans1D3" presStyleIdx="1" presStyleCnt="2"/>
      <dgm:spPr/>
    </dgm:pt>
    <dgm:pt modelId="{845778AC-D4AB-40EB-9319-8316CE878DD0}" type="pres">
      <dgm:prSet presAssocID="{24540BA4-1503-4812-86A6-E3572A4EB904}" presName="connTx" presStyleLbl="parChTrans1D3" presStyleIdx="1" presStyleCnt="2"/>
      <dgm:spPr/>
    </dgm:pt>
    <dgm:pt modelId="{F64234CA-ECBA-425D-AF58-4E39595429BB}" type="pres">
      <dgm:prSet presAssocID="{2E54CAD9-3F7C-4F0E-9E02-ECEF3D2C5B50}" presName="root2" presStyleCnt="0"/>
      <dgm:spPr/>
    </dgm:pt>
    <dgm:pt modelId="{FA9E2D4B-2775-43A4-9B28-04147F2061FB}" type="pres">
      <dgm:prSet presAssocID="{2E54CAD9-3F7C-4F0E-9E02-ECEF3D2C5B50}" presName="LevelTwoTextNode" presStyleLbl="node3" presStyleIdx="1" presStyleCnt="2" custScaleY="174425">
        <dgm:presLayoutVars>
          <dgm:chPref val="3"/>
        </dgm:presLayoutVars>
      </dgm:prSet>
      <dgm:spPr/>
    </dgm:pt>
    <dgm:pt modelId="{0B204899-09B7-46A9-B60C-CC0C6CBC1DF3}" type="pres">
      <dgm:prSet presAssocID="{2E54CAD9-3F7C-4F0E-9E02-ECEF3D2C5B50}" presName="level3hierChild" presStyleCnt="0"/>
      <dgm:spPr/>
    </dgm:pt>
    <dgm:pt modelId="{21E693CF-9169-4AF1-83EE-910E680660C2}" type="pres">
      <dgm:prSet presAssocID="{6CF74DBE-AE31-48C1-AA96-C02CDB9BEEC8}" presName="conn2-1" presStyleLbl="parChTrans1D2" presStyleIdx="2" presStyleCnt="4"/>
      <dgm:spPr/>
    </dgm:pt>
    <dgm:pt modelId="{E910593C-B983-4000-BF7D-5317D4FB1603}" type="pres">
      <dgm:prSet presAssocID="{6CF74DBE-AE31-48C1-AA96-C02CDB9BEEC8}" presName="connTx" presStyleLbl="parChTrans1D2" presStyleIdx="2" presStyleCnt="4"/>
      <dgm:spPr/>
    </dgm:pt>
    <dgm:pt modelId="{096C452A-89B9-4330-8FCC-C667C649775B}" type="pres">
      <dgm:prSet presAssocID="{43F17C89-458D-4032-812B-DCCEB91C49E1}" presName="root2" presStyleCnt="0"/>
      <dgm:spPr/>
    </dgm:pt>
    <dgm:pt modelId="{5DEF809F-7DFC-4DC1-90DD-26CA80B764F3}" type="pres">
      <dgm:prSet presAssocID="{43F17C89-458D-4032-812B-DCCEB91C49E1}" presName="LevelTwoTextNode" presStyleLbl="node2" presStyleIdx="2" presStyleCnt="4" custScaleY="140899">
        <dgm:presLayoutVars>
          <dgm:chPref val="3"/>
        </dgm:presLayoutVars>
      </dgm:prSet>
      <dgm:spPr/>
    </dgm:pt>
    <dgm:pt modelId="{3E6C6AAE-CF47-432B-9443-B7ECAF687A2B}" type="pres">
      <dgm:prSet presAssocID="{43F17C89-458D-4032-812B-DCCEB91C49E1}" presName="level3hierChild" presStyleCnt="0"/>
      <dgm:spPr/>
    </dgm:pt>
    <dgm:pt modelId="{1A0891D5-5E81-450D-B15F-65BC182A51DB}" type="pres">
      <dgm:prSet presAssocID="{A9606AE8-5D37-4B65-964A-5FBE47CF3482}" presName="conn2-1" presStyleLbl="parChTrans1D2" presStyleIdx="3" presStyleCnt="4"/>
      <dgm:spPr/>
    </dgm:pt>
    <dgm:pt modelId="{AC717EE6-30B0-4BBB-8BE1-B1538470D2B8}" type="pres">
      <dgm:prSet presAssocID="{A9606AE8-5D37-4B65-964A-5FBE47CF3482}" presName="connTx" presStyleLbl="parChTrans1D2" presStyleIdx="3" presStyleCnt="4"/>
      <dgm:spPr/>
    </dgm:pt>
    <dgm:pt modelId="{7BC17EED-0925-418C-868D-2AD1AD280E0C}" type="pres">
      <dgm:prSet presAssocID="{C36BE417-784E-46BE-B7C7-35025186BD0C}" presName="root2" presStyleCnt="0"/>
      <dgm:spPr/>
    </dgm:pt>
    <dgm:pt modelId="{3E1F0E4E-2548-441C-B8CD-5B79D53E8D0D}" type="pres">
      <dgm:prSet presAssocID="{C36BE417-784E-46BE-B7C7-35025186BD0C}" presName="LevelTwoTextNode" presStyleLbl="node2" presStyleIdx="3" presStyleCnt="4" custScaleY="140899">
        <dgm:presLayoutVars>
          <dgm:chPref val="3"/>
        </dgm:presLayoutVars>
      </dgm:prSet>
      <dgm:spPr/>
    </dgm:pt>
    <dgm:pt modelId="{C4E5F8B8-F649-45D2-BE80-1ECDD34EB7AD}" type="pres">
      <dgm:prSet presAssocID="{C36BE417-784E-46BE-B7C7-35025186BD0C}" presName="level3hierChild" presStyleCnt="0"/>
      <dgm:spPr/>
    </dgm:pt>
  </dgm:ptLst>
  <dgm:cxnLst>
    <dgm:cxn modelId="{CB0BF301-8F98-4FD0-972A-3DB213A49510}" type="presOf" srcId="{5A4E9FA2-14B7-45BF-8B48-40F5F6EDC39B}" destId="{CBFC132F-C246-4BDF-8B3E-2B73A244A7D4}" srcOrd="0" destOrd="0" presId="urn:microsoft.com/office/officeart/2008/layout/HorizontalMultiLevelHierarchy"/>
    <dgm:cxn modelId="{8A39D303-AF0A-4FC2-8AB3-780104AA8B2D}" type="presOf" srcId="{517745D1-36A9-4A31-A322-1D2C33CC4B01}" destId="{74639E66-6B64-4F9A-B88B-0258DC61D933}" srcOrd="1" destOrd="0" presId="urn:microsoft.com/office/officeart/2008/layout/HorizontalMultiLevelHierarchy"/>
    <dgm:cxn modelId="{B9102306-127C-408E-9371-DEE63520E41E}" type="presOf" srcId="{6CF74DBE-AE31-48C1-AA96-C02CDB9BEEC8}" destId="{21E693CF-9169-4AF1-83EE-910E680660C2}" srcOrd="0" destOrd="0" presId="urn:microsoft.com/office/officeart/2008/layout/HorizontalMultiLevelHierarchy"/>
    <dgm:cxn modelId="{9998D809-DC0D-4C2E-A82F-35DE56278857}" type="presOf" srcId="{C38534DD-CA1C-494C-84F2-E66D802530DD}" destId="{65206A42-A065-4764-A7BE-D112ADEFAA7D}" srcOrd="0" destOrd="0" presId="urn:microsoft.com/office/officeart/2008/layout/HorizontalMultiLevelHierarchy"/>
    <dgm:cxn modelId="{54663712-F2B7-43CC-900F-C5F0F54A841E}" type="presOf" srcId="{517745D1-36A9-4A31-A322-1D2C33CC4B01}" destId="{509C2E82-3F45-4A55-A1D3-6CE2E9A4E7EB}" srcOrd="0" destOrd="0" presId="urn:microsoft.com/office/officeart/2008/layout/HorizontalMultiLevelHierarchy"/>
    <dgm:cxn modelId="{A99FFF15-1765-46B4-994C-F5F9C5EA961F}" type="presOf" srcId="{2D5B373A-0B5B-4C92-AAA3-FA89C5CE0059}" destId="{B0909760-7756-493A-952E-F86E0A638786}" srcOrd="0" destOrd="0" presId="urn:microsoft.com/office/officeart/2008/layout/HorizontalMultiLevelHierarchy"/>
    <dgm:cxn modelId="{0910151E-2B93-4E77-A952-D7A37B0D3504}" type="presOf" srcId="{2E54CAD9-3F7C-4F0E-9E02-ECEF3D2C5B50}" destId="{FA9E2D4B-2775-43A4-9B28-04147F2061FB}" srcOrd="0" destOrd="0" presId="urn:microsoft.com/office/officeart/2008/layout/HorizontalMultiLevelHierarchy"/>
    <dgm:cxn modelId="{5623FF1E-8FE8-433D-930A-F5819CFC7B9A}" srcId="{08267C71-D167-4234-92B0-0E5287740E2C}" destId="{C36BE417-784E-46BE-B7C7-35025186BD0C}" srcOrd="3" destOrd="0" parTransId="{A9606AE8-5D37-4B65-964A-5FBE47CF3482}" sibTransId="{14532044-0592-41DC-9A46-828B66537178}"/>
    <dgm:cxn modelId="{E2167B23-B6F9-4876-9C0C-DB202A43BB38}" srcId="{08267C71-D167-4234-92B0-0E5287740E2C}" destId="{4684DB05-F15F-4551-9430-434144EBEF69}" srcOrd="1" destOrd="0" parTransId="{14E5C6D7-622E-43B5-8274-B3F2D08A253B}" sibTransId="{2683F824-A08A-4BC9-ACDD-98C110FD135C}"/>
    <dgm:cxn modelId="{FEEFCD37-AEEA-4E74-AE8C-242C88EEBE54}" type="presOf" srcId="{C36BE417-784E-46BE-B7C7-35025186BD0C}" destId="{3E1F0E4E-2548-441C-B8CD-5B79D53E8D0D}" srcOrd="0" destOrd="0" presId="urn:microsoft.com/office/officeart/2008/layout/HorizontalMultiLevelHierarchy"/>
    <dgm:cxn modelId="{815EC243-2BD6-436B-95D6-5EFEB6168685}" type="presOf" srcId="{24540BA4-1503-4812-86A6-E3572A4EB904}" destId="{845778AC-D4AB-40EB-9319-8316CE878DD0}" srcOrd="1" destOrd="0" presId="urn:microsoft.com/office/officeart/2008/layout/HorizontalMultiLevelHierarchy"/>
    <dgm:cxn modelId="{8C7A6A44-BD4B-4A35-B297-DF48AD0B8CD5}" srcId="{5A4E9FA2-14B7-45BF-8B48-40F5F6EDC39B}" destId="{AFE6B63B-3EC9-433A-82BD-4BD3E67D59AC}" srcOrd="0" destOrd="0" parTransId="{75E19B52-C3F6-43E4-8CE5-05D081DF851C}" sibTransId="{C643B823-BDB4-459A-A52C-24EF96E4E535}"/>
    <dgm:cxn modelId="{9CE6E364-C1A3-4B47-91F9-40B788BFBEB2}" type="presOf" srcId="{FB5D8A26-4ED9-47E6-A0C2-18899C01D6FB}" destId="{63CD8639-C1AF-42BB-9A38-0BB18A7D6722}" srcOrd="0" destOrd="0" presId="urn:microsoft.com/office/officeart/2008/layout/HorizontalMultiLevelHierarchy"/>
    <dgm:cxn modelId="{F2B21268-7A47-4172-B5B1-74CBBC5AB9C4}" type="presOf" srcId="{75E19B52-C3F6-43E4-8CE5-05D081DF851C}" destId="{3332999E-AB15-4F17-8B1D-46FCB0BDCD4A}" srcOrd="1" destOrd="0" presId="urn:microsoft.com/office/officeart/2008/layout/HorizontalMultiLevelHierarchy"/>
    <dgm:cxn modelId="{3FAD4E49-85BA-4E08-AD07-B6894B063CEE}" srcId="{08267C71-D167-4234-92B0-0E5287740E2C}" destId="{43F17C89-458D-4032-812B-DCCEB91C49E1}" srcOrd="2" destOrd="0" parTransId="{6CF74DBE-AE31-48C1-AA96-C02CDB9BEEC8}" sibTransId="{420B5266-2857-4146-B9C8-0A937B51AD78}"/>
    <dgm:cxn modelId="{27D5E649-B6E9-4D44-90D4-306D99D882EC}" type="presOf" srcId="{C38534DD-CA1C-494C-84F2-E66D802530DD}" destId="{A49D9B5E-A3F9-46A3-B712-3AE8D11E00D9}" srcOrd="1" destOrd="0" presId="urn:microsoft.com/office/officeart/2008/layout/HorizontalMultiLevelHierarchy"/>
    <dgm:cxn modelId="{11F67B53-2952-4573-8958-0AD89B543A19}" srcId="{4684DB05-F15F-4551-9430-434144EBEF69}" destId="{5A4E9FA2-14B7-45BF-8B48-40F5F6EDC39B}" srcOrd="0" destOrd="0" parTransId="{FB5D8A26-4ED9-47E6-A0C2-18899C01D6FB}" sibTransId="{E2F3AC6E-FA18-45E1-B0AE-968FF97906A0}"/>
    <dgm:cxn modelId="{FAA80676-F1B4-4836-86C7-CD95BC5CBEAD}" srcId="{2D5B373A-0B5B-4C92-AAA3-FA89C5CE0059}" destId="{08267C71-D167-4234-92B0-0E5287740E2C}" srcOrd="0" destOrd="0" parTransId="{A52FAAD2-D8C8-4581-9CD2-0A62782F46FD}" sibTransId="{E903B956-A1E8-430B-A824-0AB1E76C84DF}"/>
    <dgm:cxn modelId="{BA1C0756-B6FF-4897-A829-9CB8DE040633}" srcId="{4684DB05-F15F-4551-9430-434144EBEF69}" destId="{2E54CAD9-3F7C-4F0E-9E02-ECEF3D2C5B50}" srcOrd="1" destOrd="0" parTransId="{24540BA4-1503-4812-86A6-E3572A4EB904}" sibTransId="{BC4E884C-C06D-407D-BF1E-4F31DC1CCB5A}"/>
    <dgm:cxn modelId="{3828FA7E-402F-4278-ACA2-52EAAC1CF7ED}" srcId="{08267C71-D167-4234-92B0-0E5287740E2C}" destId="{9C72D89E-EE87-4DD7-B503-C4E16074AE71}" srcOrd="0" destOrd="0" parTransId="{C38534DD-CA1C-494C-84F2-E66D802530DD}" sibTransId="{2FC05452-1FA3-4371-B8E6-DB4FA4707B4B}"/>
    <dgm:cxn modelId="{4385EB82-D04C-4755-9819-A4D29D079AE6}" type="presOf" srcId="{75E19B52-C3F6-43E4-8CE5-05D081DF851C}" destId="{8CE35A41-83A1-4E38-B577-F8BC3168A2C5}" srcOrd="0" destOrd="0" presId="urn:microsoft.com/office/officeart/2008/layout/HorizontalMultiLevelHierarchy"/>
    <dgm:cxn modelId="{850E6B84-B497-4CFE-A1E1-8B56068716CA}" type="presOf" srcId="{08267C71-D167-4234-92B0-0E5287740E2C}" destId="{E3B84AF6-8B25-4EB3-B18B-9D93142AD6E2}" srcOrd="0" destOrd="0" presId="urn:microsoft.com/office/officeart/2008/layout/HorizontalMultiLevelHierarchy"/>
    <dgm:cxn modelId="{66CD8D8B-F2B2-438F-B2E8-8B2F22B25838}" type="presOf" srcId="{9C72D89E-EE87-4DD7-B503-C4E16074AE71}" destId="{11375D01-2324-4068-8644-01D35804EBC1}" srcOrd="0" destOrd="0" presId="urn:microsoft.com/office/officeart/2008/layout/HorizontalMultiLevelHierarchy"/>
    <dgm:cxn modelId="{C88EBDAE-9C23-47D4-AC8C-C2FAE64C2285}" type="presOf" srcId="{14E5C6D7-622E-43B5-8274-B3F2D08A253B}" destId="{0FEA75FF-1F65-44CA-B5F8-AF5E555E4F5A}" srcOrd="1" destOrd="0" presId="urn:microsoft.com/office/officeart/2008/layout/HorizontalMultiLevelHierarchy"/>
    <dgm:cxn modelId="{FD437AB2-256D-4E80-B774-EB6AABCF4FD3}" type="presOf" srcId="{4664A410-A2A1-48A6-995E-3958A8A642A8}" destId="{E6320B55-DF78-45B4-9F48-E5AB43F0A5AB}" srcOrd="0" destOrd="0" presId="urn:microsoft.com/office/officeart/2008/layout/HorizontalMultiLevelHierarchy"/>
    <dgm:cxn modelId="{0FC824B6-64A2-4CF2-9CC5-6A68D4C5BDCD}" srcId="{5A4E9FA2-14B7-45BF-8B48-40F5F6EDC39B}" destId="{4664A410-A2A1-48A6-995E-3958A8A642A8}" srcOrd="1" destOrd="0" parTransId="{517745D1-36A9-4A31-A322-1D2C33CC4B01}" sibTransId="{6BD0C0A0-597A-4DC5-B694-DF89B449CD75}"/>
    <dgm:cxn modelId="{B68A24BC-74F4-42BF-9871-2521BDE76CB3}" type="presOf" srcId="{24540BA4-1503-4812-86A6-E3572A4EB904}" destId="{0F264A31-B156-4CD7-A481-CC759DF1ACA4}" srcOrd="0" destOrd="0" presId="urn:microsoft.com/office/officeart/2008/layout/HorizontalMultiLevelHierarchy"/>
    <dgm:cxn modelId="{3C19ACBD-7F78-4F95-AAD3-E563EDB903A4}" type="presOf" srcId="{FB5D8A26-4ED9-47E6-A0C2-18899C01D6FB}" destId="{2AAC609A-1236-4124-B5C1-A514E3E6FB72}" srcOrd="1" destOrd="0" presId="urn:microsoft.com/office/officeart/2008/layout/HorizontalMultiLevelHierarchy"/>
    <dgm:cxn modelId="{92348EC9-3607-4F10-8D0A-8E467A404FD7}" type="presOf" srcId="{4684DB05-F15F-4551-9430-434144EBEF69}" destId="{B68B2C91-DCC2-40BE-BE9F-A913E8412DC4}" srcOrd="0" destOrd="0" presId="urn:microsoft.com/office/officeart/2008/layout/HorizontalMultiLevelHierarchy"/>
    <dgm:cxn modelId="{35256CCE-D42B-4A5F-8499-0CEB80494BC9}" type="presOf" srcId="{A9606AE8-5D37-4B65-964A-5FBE47CF3482}" destId="{AC717EE6-30B0-4BBB-8BE1-B1538470D2B8}" srcOrd="1" destOrd="0" presId="urn:microsoft.com/office/officeart/2008/layout/HorizontalMultiLevelHierarchy"/>
    <dgm:cxn modelId="{40F828D4-777F-4711-BE77-F5FEDAFCD651}" type="presOf" srcId="{A9606AE8-5D37-4B65-964A-5FBE47CF3482}" destId="{1A0891D5-5E81-450D-B15F-65BC182A51DB}" srcOrd="0" destOrd="0" presId="urn:microsoft.com/office/officeart/2008/layout/HorizontalMultiLevelHierarchy"/>
    <dgm:cxn modelId="{98B6C5DC-13D8-4DB2-8FFC-2DF53A2B1F4C}" type="presOf" srcId="{43F17C89-458D-4032-812B-DCCEB91C49E1}" destId="{5DEF809F-7DFC-4DC1-90DD-26CA80B764F3}" srcOrd="0" destOrd="0" presId="urn:microsoft.com/office/officeart/2008/layout/HorizontalMultiLevelHierarchy"/>
    <dgm:cxn modelId="{51B499E3-D961-4CE9-9145-EB734A8C6E36}" type="presOf" srcId="{14E5C6D7-622E-43B5-8274-B3F2D08A253B}" destId="{D3CB1061-C2D8-4C05-8021-4BBEE7889263}" srcOrd="0" destOrd="0" presId="urn:microsoft.com/office/officeart/2008/layout/HorizontalMultiLevelHierarchy"/>
    <dgm:cxn modelId="{854824EE-38FD-40F8-B9EC-0E59C4C12579}" type="presOf" srcId="{6CF74DBE-AE31-48C1-AA96-C02CDB9BEEC8}" destId="{E910593C-B983-4000-BF7D-5317D4FB1603}" srcOrd="1" destOrd="0" presId="urn:microsoft.com/office/officeart/2008/layout/HorizontalMultiLevelHierarchy"/>
    <dgm:cxn modelId="{E33095F7-173C-4764-96DA-ECA84F3445EF}" type="presOf" srcId="{AFE6B63B-3EC9-433A-82BD-4BD3E67D59AC}" destId="{EC3DA0CC-C3B8-4272-8878-4FB9400A9C45}" srcOrd="0" destOrd="0" presId="urn:microsoft.com/office/officeart/2008/layout/HorizontalMultiLevelHierarchy"/>
    <dgm:cxn modelId="{1B9F299F-30D8-4B52-B7BE-64F6F9B79E76}" type="presParOf" srcId="{B0909760-7756-493A-952E-F86E0A638786}" destId="{0789D77A-CC91-4E83-B54D-5B3575DF2A9D}" srcOrd="0" destOrd="0" presId="urn:microsoft.com/office/officeart/2008/layout/HorizontalMultiLevelHierarchy"/>
    <dgm:cxn modelId="{88FDCCA2-00E1-4A27-A895-5B2C1523FC7D}" type="presParOf" srcId="{0789D77A-CC91-4E83-B54D-5B3575DF2A9D}" destId="{E3B84AF6-8B25-4EB3-B18B-9D93142AD6E2}" srcOrd="0" destOrd="0" presId="urn:microsoft.com/office/officeart/2008/layout/HorizontalMultiLevelHierarchy"/>
    <dgm:cxn modelId="{24C21A96-9891-49C4-945E-A39A8DE8FDAC}" type="presParOf" srcId="{0789D77A-CC91-4E83-B54D-5B3575DF2A9D}" destId="{5F20B6B8-4E23-421B-91BD-117645961E72}" srcOrd="1" destOrd="0" presId="urn:microsoft.com/office/officeart/2008/layout/HorizontalMultiLevelHierarchy"/>
    <dgm:cxn modelId="{31C27C0A-C942-46C4-89EA-F6B2FFF774E5}" type="presParOf" srcId="{5F20B6B8-4E23-421B-91BD-117645961E72}" destId="{65206A42-A065-4764-A7BE-D112ADEFAA7D}" srcOrd="0" destOrd="0" presId="urn:microsoft.com/office/officeart/2008/layout/HorizontalMultiLevelHierarchy"/>
    <dgm:cxn modelId="{583A612E-23B7-4FEC-B1EE-5A2BEB563C14}" type="presParOf" srcId="{65206A42-A065-4764-A7BE-D112ADEFAA7D}" destId="{A49D9B5E-A3F9-46A3-B712-3AE8D11E00D9}" srcOrd="0" destOrd="0" presId="urn:microsoft.com/office/officeart/2008/layout/HorizontalMultiLevelHierarchy"/>
    <dgm:cxn modelId="{9DE3A855-20B7-4820-9C06-DB3152826BD8}" type="presParOf" srcId="{5F20B6B8-4E23-421B-91BD-117645961E72}" destId="{281F93F0-D91E-4060-A71A-F9AC1FE15C26}" srcOrd="1" destOrd="0" presId="urn:microsoft.com/office/officeart/2008/layout/HorizontalMultiLevelHierarchy"/>
    <dgm:cxn modelId="{F81B3A64-A3B8-4ED3-B70B-A1A55B7566B3}" type="presParOf" srcId="{281F93F0-D91E-4060-A71A-F9AC1FE15C26}" destId="{11375D01-2324-4068-8644-01D35804EBC1}" srcOrd="0" destOrd="0" presId="urn:microsoft.com/office/officeart/2008/layout/HorizontalMultiLevelHierarchy"/>
    <dgm:cxn modelId="{1A768C31-2B18-410E-94B2-B86317AD21F8}" type="presParOf" srcId="{281F93F0-D91E-4060-A71A-F9AC1FE15C26}" destId="{1A26E251-C644-4AF9-BB85-0B55BF3BED79}" srcOrd="1" destOrd="0" presId="urn:microsoft.com/office/officeart/2008/layout/HorizontalMultiLevelHierarchy"/>
    <dgm:cxn modelId="{5EB05BB4-95BC-4993-B7E2-ED610C1FE271}" type="presParOf" srcId="{5F20B6B8-4E23-421B-91BD-117645961E72}" destId="{D3CB1061-C2D8-4C05-8021-4BBEE7889263}" srcOrd="2" destOrd="0" presId="urn:microsoft.com/office/officeart/2008/layout/HorizontalMultiLevelHierarchy"/>
    <dgm:cxn modelId="{3C249F62-76B6-49F0-9A16-9BC179BBA18C}" type="presParOf" srcId="{D3CB1061-C2D8-4C05-8021-4BBEE7889263}" destId="{0FEA75FF-1F65-44CA-B5F8-AF5E555E4F5A}" srcOrd="0" destOrd="0" presId="urn:microsoft.com/office/officeart/2008/layout/HorizontalMultiLevelHierarchy"/>
    <dgm:cxn modelId="{CB04C0CB-1E64-4C37-8257-4C03EA05ED2A}" type="presParOf" srcId="{5F20B6B8-4E23-421B-91BD-117645961E72}" destId="{2C94BB2F-7134-40BB-9FE5-4EA32F5F80A7}" srcOrd="3" destOrd="0" presId="urn:microsoft.com/office/officeart/2008/layout/HorizontalMultiLevelHierarchy"/>
    <dgm:cxn modelId="{5A25ACF9-F4B2-4B34-92EE-F1496277E0BC}" type="presParOf" srcId="{2C94BB2F-7134-40BB-9FE5-4EA32F5F80A7}" destId="{B68B2C91-DCC2-40BE-BE9F-A913E8412DC4}" srcOrd="0" destOrd="0" presId="urn:microsoft.com/office/officeart/2008/layout/HorizontalMultiLevelHierarchy"/>
    <dgm:cxn modelId="{23CAF99A-506E-4A79-A697-AC47FD98BA8A}" type="presParOf" srcId="{2C94BB2F-7134-40BB-9FE5-4EA32F5F80A7}" destId="{179DDC11-05CD-4662-8178-1EB9A8AF472A}" srcOrd="1" destOrd="0" presId="urn:microsoft.com/office/officeart/2008/layout/HorizontalMultiLevelHierarchy"/>
    <dgm:cxn modelId="{A7BEA05D-1915-4467-9BD9-79E420E354D8}" type="presParOf" srcId="{179DDC11-05CD-4662-8178-1EB9A8AF472A}" destId="{63CD8639-C1AF-42BB-9A38-0BB18A7D6722}" srcOrd="0" destOrd="0" presId="urn:microsoft.com/office/officeart/2008/layout/HorizontalMultiLevelHierarchy"/>
    <dgm:cxn modelId="{CDDF2707-B34A-4DD9-A705-C403F2539731}" type="presParOf" srcId="{63CD8639-C1AF-42BB-9A38-0BB18A7D6722}" destId="{2AAC609A-1236-4124-B5C1-A514E3E6FB72}" srcOrd="0" destOrd="0" presId="urn:microsoft.com/office/officeart/2008/layout/HorizontalMultiLevelHierarchy"/>
    <dgm:cxn modelId="{DCDB1D2E-07A1-428D-9978-0DF00CEE6F7D}" type="presParOf" srcId="{179DDC11-05CD-4662-8178-1EB9A8AF472A}" destId="{BF25E7BF-3B81-4364-A714-DECAF02F7428}" srcOrd="1" destOrd="0" presId="urn:microsoft.com/office/officeart/2008/layout/HorizontalMultiLevelHierarchy"/>
    <dgm:cxn modelId="{2AC44F67-FF62-4C34-8CE7-D78BD0828B34}" type="presParOf" srcId="{BF25E7BF-3B81-4364-A714-DECAF02F7428}" destId="{CBFC132F-C246-4BDF-8B3E-2B73A244A7D4}" srcOrd="0" destOrd="0" presId="urn:microsoft.com/office/officeart/2008/layout/HorizontalMultiLevelHierarchy"/>
    <dgm:cxn modelId="{CAB61FDA-562A-49E2-9133-57BEA81DB3F0}" type="presParOf" srcId="{BF25E7BF-3B81-4364-A714-DECAF02F7428}" destId="{526D7270-7BFC-49D1-BA09-DFB256298BDF}" srcOrd="1" destOrd="0" presId="urn:microsoft.com/office/officeart/2008/layout/HorizontalMultiLevelHierarchy"/>
    <dgm:cxn modelId="{D41219C7-851A-47DA-B25D-9A5F92291FF1}" type="presParOf" srcId="{526D7270-7BFC-49D1-BA09-DFB256298BDF}" destId="{8CE35A41-83A1-4E38-B577-F8BC3168A2C5}" srcOrd="0" destOrd="0" presId="urn:microsoft.com/office/officeart/2008/layout/HorizontalMultiLevelHierarchy"/>
    <dgm:cxn modelId="{966DCAD0-D6EC-4876-A624-EE8A94160B02}" type="presParOf" srcId="{8CE35A41-83A1-4E38-B577-F8BC3168A2C5}" destId="{3332999E-AB15-4F17-8B1D-46FCB0BDCD4A}" srcOrd="0" destOrd="0" presId="urn:microsoft.com/office/officeart/2008/layout/HorizontalMultiLevelHierarchy"/>
    <dgm:cxn modelId="{AFDFF149-A41A-44F8-8D1F-7630E1A31CCC}" type="presParOf" srcId="{526D7270-7BFC-49D1-BA09-DFB256298BDF}" destId="{2F72C8FE-9A07-47FB-8CC2-A86C612A4FE1}" srcOrd="1" destOrd="0" presId="urn:microsoft.com/office/officeart/2008/layout/HorizontalMultiLevelHierarchy"/>
    <dgm:cxn modelId="{3E524B0A-9F85-4D15-BDC0-AD9B3E658E35}" type="presParOf" srcId="{2F72C8FE-9A07-47FB-8CC2-A86C612A4FE1}" destId="{EC3DA0CC-C3B8-4272-8878-4FB9400A9C45}" srcOrd="0" destOrd="0" presId="urn:microsoft.com/office/officeart/2008/layout/HorizontalMultiLevelHierarchy"/>
    <dgm:cxn modelId="{8AEB448E-C743-4F42-99B9-93433BE46689}" type="presParOf" srcId="{2F72C8FE-9A07-47FB-8CC2-A86C612A4FE1}" destId="{28DBC053-F03B-4642-995C-67332780975E}" srcOrd="1" destOrd="0" presId="urn:microsoft.com/office/officeart/2008/layout/HorizontalMultiLevelHierarchy"/>
    <dgm:cxn modelId="{FEECA58F-8949-4617-940A-A52780E30D10}" type="presParOf" srcId="{526D7270-7BFC-49D1-BA09-DFB256298BDF}" destId="{509C2E82-3F45-4A55-A1D3-6CE2E9A4E7EB}" srcOrd="2" destOrd="0" presId="urn:microsoft.com/office/officeart/2008/layout/HorizontalMultiLevelHierarchy"/>
    <dgm:cxn modelId="{22ADE29E-E63B-497B-9ADD-75B598E44349}" type="presParOf" srcId="{509C2E82-3F45-4A55-A1D3-6CE2E9A4E7EB}" destId="{74639E66-6B64-4F9A-B88B-0258DC61D933}" srcOrd="0" destOrd="0" presId="urn:microsoft.com/office/officeart/2008/layout/HorizontalMultiLevelHierarchy"/>
    <dgm:cxn modelId="{1BAB33D8-24DB-4F25-9004-2692DB50D5E6}" type="presParOf" srcId="{526D7270-7BFC-49D1-BA09-DFB256298BDF}" destId="{521026C9-0009-4E9B-B4C6-6E1CDDDA1D48}" srcOrd="3" destOrd="0" presId="urn:microsoft.com/office/officeart/2008/layout/HorizontalMultiLevelHierarchy"/>
    <dgm:cxn modelId="{6C47248A-99CC-4BF1-948F-2F0C81905E29}" type="presParOf" srcId="{521026C9-0009-4E9B-B4C6-6E1CDDDA1D48}" destId="{E6320B55-DF78-45B4-9F48-E5AB43F0A5AB}" srcOrd="0" destOrd="0" presId="urn:microsoft.com/office/officeart/2008/layout/HorizontalMultiLevelHierarchy"/>
    <dgm:cxn modelId="{3D3BB0F0-7044-4C0A-BAE2-A4E271F2CFBF}" type="presParOf" srcId="{521026C9-0009-4E9B-B4C6-6E1CDDDA1D48}" destId="{798920FA-70D5-4589-968D-BF9D96120AF1}" srcOrd="1" destOrd="0" presId="urn:microsoft.com/office/officeart/2008/layout/HorizontalMultiLevelHierarchy"/>
    <dgm:cxn modelId="{E1C29F62-B7D1-47D3-8AA1-0E4B15EAA46B}" type="presParOf" srcId="{179DDC11-05CD-4662-8178-1EB9A8AF472A}" destId="{0F264A31-B156-4CD7-A481-CC759DF1ACA4}" srcOrd="2" destOrd="0" presId="urn:microsoft.com/office/officeart/2008/layout/HorizontalMultiLevelHierarchy"/>
    <dgm:cxn modelId="{97392926-E9AA-43F0-9814-88E6B3409114}" type="presParOf" srcId="{0F264A31-B156-4CD7-A481-CC759DF1ACA4}" destId="{845778AC-D4AB-40EB-9319-8316CE878DD0}" srcOrd="0" destOrd="0" presId="urn:microsoft.com/office/officeart/2008/layout/HorizontalMultiLevelHierarchy"/>
    <dgm:cxn modelId="{61C91AE6-5325-4CE7-840F-49EFFBA48DA2}" type="presParOf" srcId="{179DDC11-05CD-4662-8178-1EB9A8AF472A}" destId="{F64234CA-ECBA-425D-AF58-4E39595429BB}" srcOrd="3" destOrd="0" presId="urn:microsoft.com/office/officeart/2008/layout/HorizontalMultiLevelHierarchy"/>
    <dgm:cxn modelId="{DAF1E175-F3F0-4D7F-89AA-7C1157D14812}" type="presParOf" srcId="{F64234CA-ECBA-425D-AF58-4E39595429BB}" destId="{FA9E2D4B-2775-43A4-9B28-04147F2061FB}" srcOrd="0" destOrd="0" presId="urn:microsoft.com/office/officeart/2008/layout/HorizontalMultiLevelHierarchy"/>
    <dgm:cxn modelId="{414FC896-B789-42A9-AC17-0F4D4FF59D0F}" type="presParOf" srcId="{F64234CA-ECBA-425D-AF58-4E39595429BB}" destId="{0B204899-09B7-46A9-B60C-CC0C6CBC1DF3}" srcOrd="1" destOrd="0" presId="urn:microsoft.com/office/officeart/2008/layout/HorizontalMultiLevelHierarchy"/>
    <dgm:cxn modelId="{607E0312-0878-434D-A19F-C2D70A0C8C03}" type="presParOf" srcId="{5F20B6B8-4E23-421B-91BD-117645961E72}" destId="{21E693CF-9169-4AF1-83EE-910E680660C2}" srcOrd="4" destOrd="0" presId="urn:microsoft.com/office/officeart/2008/layout/HorizontalMultiLevelHierarchy"/>
    <dgm:cxn modelId="{77565327-7D4F-4EFC-AD9F-6BF7A78FD31E}" type="presParOf" srcId="{21E693CF-9169-4AF1-83EE-910E680660C2}" destId="{E910593C-B983-4000-BF7D-5317D4FB1603}" srcOrd="0" destOrd="0" presId="urn:microsoft.com/office/officeart/2008/layout/HorizontalMultiLevelHierarchy"/>
    <dgm:cxn modelId="{ED65A39F-22FF-47C5-A295-7347EF36BB7A}" type="presParOf" srcId="{5F20B6B8-4E23-421B-91BD-117645961E72}" destId="{096C452A-89B9-4330-8FCC-C667C649775B}" srcOrd="5" destOrd="0" presId="urn:microsoft.com/office/officeart/2008/layout/HorizontalMultiLevelHierarchy"/>
    <dgm:cxn modelId="{C631CC20-DDDD-4543-9F55-C3490AB3E77E}" type="presParOf" srcId="{096C452A-89B9-4330-8FCC-C667C649775B}" destId="{5DEF809F-7DFC-4DC1-90DD-26CA80B764F3}" srcOrd="0" destOrd="0" presId="urn:microsoft.com/office/officeart/2008/layout/HorizontalMultiLevelHierarchy"/>
    <dgm:cxn modelId="{B393CB92-537E-4520-AE7F-3393851F03FF}" type="presParOf" srcId="{096C452A-89B9-4330-8FCC-C667C649775B}" destId="{3E6C6AAE-CF47-432B-9443-B7ECAF687A2B}" srcOrd="1" destOrd="0" presId="urn:microsoft.com/office/officeart/2008/layout/HorizontalMultiLevelHierarchy"/>
    <dgm:cxn modelId="{B0CBD105-4054-4102-BDC3-A7EDA813870C}" type="presParOf" srcId="{5F20B6B8-4E23-421B-91BD-117645961E72}" destId="{1A0891D5-5E81-450D-B15F-65BC182A51DB}" srcOrd="6" destOrd="0" presId="urn:microsoft.com/office/officeart/2008/layout/HorizontalMultiLevelHierarchy"/>
    <dgm:cxn modelId="{33A2A0C8-6192-47A5-92A0-4131FCB59C6B}" type="presParOf" srcId="{1A0891D5-5E81-450D-B15F-65BC182A51DB}" destId="{AC717EE6-30B0-4BBB-8BE1-B1538470D2B8}" srcOrd="0" destOrd="0" presId="urn:microsoft.com/office/officeart/2008/layout/HorizontalMultiLevelHierarchy"/>
    <dgm:cxn modelId="{8CA2DA5B-4AB0-4BBE-BCEB-5B0778BB5201}" type="presParOf" srcId="{5F20B6B8-4E23-421B-91BD-117645961E72}" destId="{7BC17EED-0925-418C-868D-2AD1AD280E0C}" srcOrd="7" destOrd="0" presId="urn:microsoft.com/office/officeart/2008/layout/HorizontalMultiLevelHierarchy"/>
    <dgm:cxn modelId="{C97C7F01-A2E2-4490-BBA2-6D1D7B5EF3AA}" type="presParOf" srcId="{7BC17EED-0925-418C-868D-2AD1AD280E0C}" destId="{3E1F0E4E-2548-441C-B8CD-5B79D53E8D0D}" srcOrd="0" destOrd="0" presId="urn:microsoft.com/office/officeart/2008/layout/HorizontalMultiLevelHierarchy"/>
    <dgm:cxn modelId="{9E2E4132-0341-4049-BDF0-02686D004CF7}" type="presParOf" srcId="{7BC17EED-0925-418C-868D-2AD1AD280E0C}" destId="{C4E5F8B8-F649-45D2-BE80-1ECDD34EB7AD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E40C-FF5E-4A79-A177-435328CF00E1}">
      <dsp:nvSpPr>
        <dsp:cNvPr id="0" name=""/>
        <dsp:cNvSpPr/>
      </dsp:nvSpPr>
      <dsp:spPr>
        <a:xfrm rot="10800000">
          <a:off x="3949190" y="805"/>
          <a:ext cx="13808932" cy="18840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793" tIns="106680" rIns="199136" bIns="106680" numCol="1" spcCol="1270" anchor="ctr" anchorCtr="0">
          <a:noAutofit/>
        </a:bodyPr>
        <a:lstStyle/>
        <a:p>
          <a:pPr marL="360363" lvl="0" indent="0" algn="l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latin typeface="Aptos Display" panose="020B0004020202020204" pitchFamily="34" charset="0"/>
              <a:ea typeface="Lato"/>
              <a:cs typeface="Lato"/>
              <a:sym typeface="Lato"/>
            </a:rPr>
            <a:t>Akt prawa miejscowego, uchwalany dla </a:t>
          </a:r>
          <a:r>
            <a:rPr lang="pl-PL" sz="2800" b="1" kern="1200" dirty="0">
              <a:latin typeface="Aptos Display" panose="020B0004020202020204" pitchFamily="34" charset="0"/>
              <a:ea typeface="Lato Bold"/>
              <a:cs typeface="Lato Bold"/>
              <a:sym typeface="Lato Bold"/>
            </a:rPr>
            <a:t>obszaru całej gminy z wyłączeniem </a:t>
          </a:r>
          <a:r>
            <a:rPr lang="pl-PL" sz="2800" b="1" kern="1200" dirty="0">
              <a:latin typeface="Aptos Display" panose="020B0004020202020204" pitchFamily="34" charset="0"/>
              <a:sym typeface="Lato Bold"/>
            </a:rPr>
            <a:t>morskich wód wewnętrznych oraz</a:t>
          </a:r>
          <a:r>
            <a:rPr lang="pl-PL" sz="2800" b="1" kern="1200" dirty="0">
              <a:latin typeface="Aptos Display" panose="020B0004020202020204" pitchFamily="34" charset="0"/>
              <a:ea typeface="Lato Bold"/>
              <a:cs typeface="Lato Bold"/>
              <a:sym typeface="Lato Bold"/>
            </a:rPr>
            <a:t> terenów zamkniętych</a:t>
          </a:r>
          <a:r>
            <a:rPr lang="pl-PL" sz="2800" kern="1200" dirty="0">
              <a:latin typeface="Aptos Display" panose="020B0004020202020204" pitchFamily="34" charset="0"/>
              <a:ea typeface="Lato"/>
              <a:cs typeface="Lato"/>
              <a:sym typeface="Lato"/>
            </a:rPr>
            <a:t> innych niż ustalone przez ministra właściwego do spraw transportu (art. 13a ust.1 </a:t>
          </a:r>
          <a:r>
            <a:rPr lang="pl-PL" sz="2800" kern="1200" dirty="0" err="1">
              <a:latin typeface="Aptos Display" panose="020B0004020202020204" pitchFamily="34" charset="0"/>
              <a:ea typeface="Lato"/>
              <a:cs typeface="Lato"/>
              <a:sym typeface="Lato"/>
            </a:rPr>
            <a:t>upzp</a:t>
          </a:r>
          <a:r>
            <a:rPr lang="pl-PL" sz="2800" kern="1200" dirty="0">
              <a:latin typeface="Aptos Display" panose="020B0004020202020204" pitchFamily="34" charset="0"/>
              <a:ea typeface="Lato"/>
              <a:cs typeface="Lato"/>
              <a:sym typeface="Lato"/>
            </a:rPr>
            <a:t>)</a:t>
          </a:r>
          <a:endParaRPr lang="pl-PL" sz="2800" kern="1200" dirty="0">
            <a:latin typeface="Aptos Display" panose="020B0004020202020204" pitchFamily="34" charset="0"/>
          </a:endParaRPr>
        </a:p>
      </dsp:txBody>
      <dsp:txXfrm rot="10800000">
        <a:off x="3949190" y="805"/>
        <a:ext cx="13808932" cy="1884003"/>
      </dsp:txXfrm>
    </dsp:sp>
    <dsp:sp modelId="{664B5F2C-9F07-46F8-8473-C584F109B7BF}">
      <dsp:nvSpPr>
        <dsp:cNvPr id="0" name=""/>
        <dsp:cNvSpPr/>
      </dsp:nvSpPr>
      <dsp:spPr>
        <a:xfrm>
          <a:off x="3007188" y="805"/>
          <a:ext cx="1884003" cy="1884003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F75B2-4D8F-4B04-8FD9-C3C5BB2FEAB4}">
      <dsp:nvSpPr>
        <dsp:cNvPr id="0" name=""/>
        <dsp:cNvSpPr/>
      </dsp:nvSpPr>
      <dsp:spPr>
        <a:xfrm rot="10800000">
          <a:off x="3949190" y="2355809"/>
          <a:ext cx="13808932" cy="18840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793" tIns="106680" rIns="199136" bIns="106680" numCol="1" spcCol="1270" anchor="ctr" anchorCtr="0">
          <a:noAutofit/>
        </a:bodyPr>
        <a:lstStyle/>
        <a:p>
          <a:pPr marL="360363" lvl="0" indent="0" algn="l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latin typeface="Aptos Display" panose="020B0004020202020204" pitchFamily="34" charset="0"/>
            </a:rPr>
            <a:t>Uchwalany obowiązkowo przez radę gminy - pierwszy </a:t>
          </a:r>
          <a:r>
            <a:rPr lang="pl-PL" sz="2800" b="1" kern="1200" dirty="0">
              <a:latin typeface="Aptos Display" panose="020B0004020202020204" pitchFamily="34" charset="0"/>
            </a:rPr>
            <a:t>do 30 czerwca 2026 r. </a:t>
          </a:r>
          <a:br>
            <a:rPr lang="pl-PL" sz="2800" b="1" kern="1200" dirty="0">
              <a:latin typeface="Aptos Display" panose="020B0004020202020204" pitchFamily="34" charset="0"/>
            </a:rPr>
          </a:br>
          <a:r>
            <a:rPr lang="pl-PL" sz="2800" b="0" kern="1200" dirty="0">
              <a:latin typeface="Aptos Display" panose="020B0004020202020204" pitchFamily="34" charset="0"/>
            </a:rPr>
            <a:t>(1 lipca 2026 r. utrata mocy studium uwarunkowań i kierunków zagospodarowania przestrzennego)</a:t>
          </a:r>
        </a:p>
      </dsp:txBody>
      <dsp:txXfrm rot="10800000">
        <a:off x="3949190" y="2355809"/>
        <a:ext cx="13808932" cy="1884003"/>
      </dsp:txXfrm>
    </dsp:sp>
    <dsp:sp modelId="{A08D72BD-39DA-4F52-B34F-D213351D5EE3}">
      <dsp:nvSpPr>
        <dsp:cNvPr id="0" name=""/>
        <dsp:cNvSpPr/>
      </dsp:nvSpPr>
      <dsp:spPr>
        <a:xfrm>
          <a:off x="3007188" y="2355809"/>
          <a:ext cx="1884003" cy="1884003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41C56-B0CE-46D8-88B9-0FDF1F5AD99B}">
      <dsp:nvSpPr>
        <dsp:cNvPr id="0" name=""/>
        <dsp:cNvSpPr/>
      </dsp:nvSpPr>
      <dsp:spPr>
        <a:xfrm rot="10800000">
          <a:off x="3949190" y="4710814"/>
          <a:ext cx="13808932" cy="18840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793" tIns="106680" rIns="199136" bIns="106680" numCol="1" spcCol="1270" anchor="ctr" anchorCtr="0">
          <a:noAutofit/>
        </a:bodyPr>
        <a:lstStyle/>
        <a:p>
          <a:pPr marL="360363" lvl="0" indent="0" algn="l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latin typeface="Aptos Display" panose="020B0004020202020204" pitchFamily="34" charset="0"/>
            </a:rPr>
            <a:t>Wiążący w odniesieniu do </a:t>
          </a:r>
          <a:r>
            <a:rPr lang="pl-PL" sz="2800" b="1" kern="1200" dirty="0">
              <a:latin typeface="Aptos Display" panose="020B0004020202020204" pitchFamily="34" charset="0"/>
            </a:rPr>
            <a:t>planów miejscowych </a:t>
          </a:r>
          <a:r>
            <a:rPr lang="pl-PL" sz="2800" kern="1200" dirty="0">
              <a:latin typeface="Aptos Display" panose="020B0004020202020204" pitchFamily="34" charset="0"/>
            </a:rPr>
            <a:t>i stanowiący podstawę </a:t>
          </a:r>
          <a:br>
            <a:rPr lang="pl-PL" sz="2800" kern="1200" dirty="0">
              <a:latin typeface="Aptos Display" panose="020B0004020202020204" pitchFamily="34" charset="0"/>
            </a:rPr>
          </a:br>
          <a:r>
            <a:rPr lang="pl-PL" sz="2800" kern="1200" dirty="0">
              <a:latin typeface="Aptos Display" panose="020B0004020202020204" pitchFamily="34" charset="0"/>
            </a:rPr>
            <a:t>do wydawania </a:t>
          </a:r>
          <a:r>
            <a:rPr lang="pl-PL" sz="2800" b="1" kern="1200" dirty="0">
              <a:latin typeface="Aptos Display" panose="020B0004020202020204" pitchFamily="34" charset="0"/>
            </a:rPr>
            <a:t>decyzji o warunkach zabudowy i zagospodarowaniu terenu </a:t>
          </a:r>
        </a:p>
      </dsp:txBody>
      <dsp:txXfrm rot="10800000">
        <a:off x="3949190" y="4710814"/>
        <a:ext cx="13808932" cy="1884003"/>
      </dsp:txXfrm>
    </dsp:sp>
    <dsp:sp modelId="{1F1CAF1F-F89F-4924-9986-7514C962D961}">
      <dsp:nvSpPr>
        <dsp:cNvPr id="0" name=""/>
        <dsp:cNvSpPr/>
      </dsp:nvSpPr>
      <dsp:spPr>
        <a:xfrm>
          <a:off x="3007188" y="4710814"/>
          <a:ext cx="1884003" cy="1884003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891D5-5E81-450D-B15F-65BC182A51DB}">
      <dsp:nvSpPr>
        <dsp:cNvPr id="0" name=""/>
        <dsp:cNvSpPr/>
      </dsp:nvSpPr>
      <dsp:spPr>
        <a:xfrm>
          <a:off x="1119915" y="4290623"/>
          <a:ext cx="614762" cy="2332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7381" y="0"/>
              </a:lnTo>
              <a:lnTo>
                <a:pt x="307381" y="2332053"/>
              </a:lnTo>
              <a:lnTo>
                <a:pt x="614762" y="2332053"/>
              </a:lnTo>
            </a:path>
          </a:pathLst>
        </a:custGeom>
        <a:noFill/>
        <a:ln w="34925" cap="flat" cmpd="sng" algn="ctr">
          <a:solidFill>
            <a:srgbClr val="2852AD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67003" y="5396357"/>
        <a:ext cx="120586" cy="120586"/>
      </dsp:txXfrm>
    </dsp:sp>
    <dsp:sp modelId="{21E693CF-9169-4AF1-83EE-910E680660C2}">
      <dsp:nvSpPr>
        <dsp:cNvPr id="0" name=""/>
        <dsp:cNvSpPr/>
      </dsp:nvSpPr>
      <dsp:spPr>
        <a:xfrm>
          <a:off x="1119915" y="4290623"/>
          <a:ext cx="614762" cy="777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7381" y="0"/>
              </a:lnTo>
              <a:lnTo>
                <a:pt x="307381" y="777351"/>
              </a:lnTo>
              <a:lnTo>
                <a:pt x="614762" y="777351"/>
              </a:lnTo>
            </a:path>
          </a:pathLst>
        </a:custGeom>
        <a:noFill/>
        <a:ln w="34925" cap="flat" cmpd="sng" algn="ctr">
          <a:solidFill>
            <a:srgbClr val="2852AD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02520" y="4654522"/>
        <a:ext cx="49553" cy="49553"/>
      </dsp:txXfrm>
    </dsp:sp>
    <dsp:sp modelId="{0F264A31-B156-4CD7-A481-CC759DF1ACA4}">
      <dsp:nvSpPr>
        <dsp:cNvPr id="0" name=""/>
        <dsp:cNvSpPr/>
      </dsp:nvSpPr>
      <dsp:spPr>
        <a:xfrm>
          <a:off x="4808489" y="3513272"/>
          <a:ext cx="614762" cy="870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7381" y="0"/>
              </a:lnTo>
              <a:lnTo>
                <a:pt x="307381" y="870183"/>
              </a:lnTo>
              <a:lnTo>
                <a:pt x="614762" y="870183"/>
              </a:lnTo>
            </a:path>
          </a:pathLst>
        </a:custGeom>
        <a:noFill/>
        <a:ln w="34925" cap="flat" cmpd="sng" algn="ctr">
          <a:solidFill>
            <a:srgbClr val="2852AD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89235" y="3921728"/>
        <a:ext cx="53271" cy="53271"/>
      </dsp:txXfrm>
    </dsp:sp>
    <dsp:sp modelId="{509C2E82-3F45-4A55-A1D3-6CE2E9A4E7EB}">
      <dsp:nvSpPr>
        <dsp:cNvPr id="0" name=""/>
        <dsp:cNvSpPr/>
      </dsp:nvSpPr>
      <dsp:spPr>
        <a:xfrm>
          <a:off x="8497064" y="2578829"/>
          <a:ext cx="614762" cy="925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7381" y="0"/>
              </a:lnTo>
              <a:lnTo>
                <a:pt x="307381" y="925428"/>
              </a:lnTo>
              <a:lnTo>
                <a:pt x="614762" y="925428"/>
              </a:lnTo>
            </a:path>
          </a:pathLst>
        </a:custGeom>
        <a:noFill/>
        <a:ln w="34925" cap="flat" cmpd="sng" algn="ctr">
          <a:solidFill>
            <a:srgbClr val="2852AD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76670" y="3013768"/>
        <a:ext cx="55550" cy="55550"/>
      </dsp:txXfrm>
    </dsp:sp>
    <dsp:sp modelId="{8CE35A41-83A1-4E38-B577-F8BC3168A2C5}">
      <dsp:nvSpPr>
        <dsp:cNvPr id="0" name=""/>
        <dsp:cNvSpPr/>
      </dsp:nvSpPr>
      <dsp:spPr>
        <a:xfrm>
          <a:off x="8497064" y="1653400"/>
          <a:ext cx="614762" cy="925428"/>
        </a:xfrm>
        <a:custGeom>
          <a:avLst/>
          <a:gdLst/>
          <a:ahLst/>
          <a:cxnLst/>
          <a:rect l="0" t="0" r="0" b="0"/>
          <a:pathLst>
            <a:path>
              <a:moveTo>
                <a:pt x="0" y="925428"/>
              </a:moveTo>
              <a:lnTo>
                <a:pt x="307381" y="925428"/>
              </a:lnTo>
              <a:lnTo>
                <a:pt x="307381" y="0"/>
              </a:lnTo>
              <a:lnTo>
                <a:pt x="614762" y="0"/>
              </a:lnTo>
            </a:path>
          </a:pathLst>
        </a:custGeom>
        <a:noFill/>
        <a:ln w="34925" cap="flat" cmpd="sng" algn="ctr">
          <a:solidFill>
            <a:srgbClr val="2852AD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76670" y="2088339"/>
        <a:ext cx="55550" cy="55550"/>
      </dsp:txXfrm>
    </dsp:sp>
    <dsp:sp modelId="{63CD8639-C1AF-42BB-9A38-0BB18A7D6722}">
      <dsp:nvSpPr>
        <dsp:cNvPr id="0" name=""/>
        <dsp:cNvSpPr/>
      </dsp:nvSpPr>
      <dsp:spPr>
        <a:xfrm>
          <a:off x="4808489" y="2578829"/>
          <a:ext cx="614762" cy="934443"/>
        </a:xfrm>
        <a:custGeom>
          <a:avLst/>
          <a:gdLst/>
          <a:ahLst/>
          <a:cxnLst/>
          <a:rect l="0" t="0" r="0" b="0"/>
          <a:pathLst>
            <a:path>
              <a:moveTo>
                <a:pt x="0" y="934443"/>
              </a:moveTo>
              <a:lnTo>
                <a:pt x="307381" y="934443"/>
              </a:lnTo>
              <a:lnTo>
                <a:pt x="307381" y="0"/>
              </a:lnTo>
              <a:lnTo>
                <a:pt x="614762" y="0"/>
              </a:lnTo>
            </a:path>
          </a:pathLst>
        </a:custGeom>
        <a:noFill/>
        <a:ln w="34925" cap="flat" cmpd="sng" algn="ctr">
          <a:solidFill>
            <a:srgbClr val="2852AD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87907" y="3018087"/>
        <a:ext cx="55926" cy="55926"/>
      </dsp:txXfrm>
    </dsp:sp>
    <dsp:sp modelId="{D3CB1061-C2D8-4C05-8021-4BBEE7889263}">
      <dsp:nvSpPr>
        <dsp:cNvPr id="0" name=""/>
        <dsp:cNvSpPr/>
      </dsp:nvSpPr>
      <dsp:spPr>
        <a:xfrm>
          <a:off x="1119915" y="3513272"/>
          <a:ext cx="614762" cy="777351"/>
        </a:xfrm>
        <a:custGeom>
          <a:avLst/>
          <a:gdLst/>
          <a:ahLst/>
          <a:cxnLst/>
          <a:rect l="0" t="0" r="0" b="0"/>
          <a:pathLst>
            <a:path>
              <a:moveTo>
                <a:pt x="0" y="777351"/>
              </a:moveTo>
              <a:lnTo>
                <a:pt x="307381" y="777351"/>
              </a:lnTo>
              <a:lnTo>
                <a:pt x="307381" y="0"/>
              </a:lnTo>
              <a:lnTo>
                <a:pt x="614762" y="0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02520" y="3877171"/>
        <a:ext cx="49553" cy="49553"/>
      </dsp:txXfrm>
    </dsp:sp>
    <dsp:sp modelId="{65206A42-A065-4764-A7BE-D112ADEFAA7D}">
      <dsp:nvSpPr>
        <dsp:cNvPr id="0" name=""/>
        <dsp:cNvSpPr/>
      </dsp:nvSpPr>
      <dsp:spPr>
        <a:xfrm>
          <a:off x="1119915" y="1958570"/>
          <a:ext cx="614762" cy="2332053"/>
        </a:xfrm>
        <a:custGeom>
          <a:avLst/>
          <a:gdLst/>
          <a:ahLst/>
          <a:cxnLst/>
          <a:rect l="0" t="0" r="0" b="0"/>
          <a:pathLst>
            <a:path>
              <a:moveTo>
                <a:pt x="0" y="2332053"/>
              </a:moveTo>
              <a:lnTo>
                <a:pt x="307381" y="2332053"/>
              </a:lnTo>
              <a:lnTo>
                <a:pt x="307381" y="0"/>
              </a:lnTo>
              <a:lnTo>
                <a:pt x="614762" y="0"/>
              </a:lnTo>
            </a:path>
          </a:pathLst>
        </a:custGeom>
        <a:noFill/>
        <a:ln w="38100" cap="flat" cmpd="sng" algn="ctr">
          <a:solidFill>
            <a:srgbClr val="2852AD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67003" y="3064304"/>
        <a:ext cx="120586" cy="120586"/>
      </dsp:txXfrm>
    </dsp:sp>
    <dsp:sp modelId="{E3B84AF6-8B25-4EB3-B18B-9D93142AD6E2}">
      <dsp:nvSpPr>
        <dsp:cNvPr id="0" name=""/>
        <dsp:cNvSpPr/>
      </dsp:nvSpPr>
      <dsp:spPr>
        <a:xfrm rot="16200000">
          <a:off x="-2108814" y="3733846"/>
          <a:ext cx="5343904" cy="1113553"/>
        </a:xfrm>
        <a:prstGeom prst="rect">
          <a:avLst/>
        </a:prstGeom>
        <a:solidFill>
          <a:srgbClr val="2852AD"/>
        </a:solid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 OGÓLNY GMINY</a:t>
          </a:r>
        </a:p>
      </dsp:txBody>
      <dsp:txXfrm>
        <a:off x="-2108814" y="3733846"/>
        <a:ext cx="5343904" cy="1113553"/>
      </dsp:txXfrm>
    </dsp:sp>
    <dsp:sp modelId="{11375D01-2324-4068-8644-01D35804EBC1}">
      <dsp:nvSpPr>
        <dsp:cNvPr id="0" name=""/>
        <dsp:cNvSpPr/>
      </dsp:nvSpPr>
      <dsp:spPr>
        <a:xfrm>
          <a:off x="1734677" y="1298361"/>
          <a:ext cx="3073811" cy="1320417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STREFY PLANISTYCZNE</a:t>
          </a:r>
        </a:p>
      </dsp:txBody>
      <dsp:txXfrm>
        <a:off x="1734677" y="1298361"/>
        <a:ext cx="3073811" cy="1320417"/>
      </dsp:txXfrm>
    </dsp:sp>
    <dsp:sp modelId="{B68B2C91-DCC2-40BE-BE9F-A913E8412DC4}">
      <dsp:nvSpPr>
        <dsp:cNvPr id="0" name=""/>
        <dsp:cNvSpPr/>
      </dsp:nvSpPr>
      <dsp:spPr>
        <a:xfrm>
          <a:off x="1734677" y="2853063"/>
          <a:ext cx="3073811" cy="1320417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GMINNE STANDARDY URBANISTYCZNE</a:t>
          </a:r>
        </a:p>
      </dsp:txBody>
      <dsp:txXfrm>
        <a:off x="1734677" y="2853063"/>
        <a:ext cx="3073811" cy="1320417"/>
      </dsp:txXfrm>
    </dsp:sp>
    <dsp:sp modelId="{CBFC132F-C246-4BDF-8B3E-2B73A244A7D4}">
      <dsp:nvSpPr>
        <dsp:cNvPr id="0" name=""/>
        <dsp:cNvSpPr/>
      </dsp:nvSpPr>
      <dsp:spPr>
        <a:xfrm>
          <a:off x="5423252" y="1825787"/>
          <a:ext cx="3073811" cy="1506083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GMINNY KATALOG </a:t>
          </a:r>
          <a:br>
            <a:rPr lang="pl-PL" sz="2200" b="1" kern="1200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</a:br>
          <a:r>
            <a:rPr lang="pl-PL" sz="2200" b="1" kern="1200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STREF PLANISTYCZNYCH</a:t>
          </a:r>
        </a:p>
      </dsp:txBody>
      <dsp:txXfrm>
        <a:off x="5423252" y="1825787"/>
        <a:ext cx="3073811" cy="1506083"/>
      </dsp:txXfrm>
    </dsp:sp>
    <dsp:sp modelId="{EC3DA0CC-C3B8-4272-8878-4FB9400A9C45}">
      <dsp:nvSpPr>
        <dsp:cNvPr id="0" name=""/>
        <dsp:cNvSpPr/>
      </dsp:nvSpPr>
      <dsp:spPr>
        <a:xfrm>
          <a:off x="9111826" y="845114"/>
          <a:ext cx="3073811" cy="1616572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PROFIL FUNKCJONALNY STREF PLANISTYCZNYCH</a:t>
          </a:r>
        </a:p>
      </dsp:txBody>
      <dsp:txXfrm>
        <a:off x="9111826" y="845114"/>
        <a:ext cx="3073811" cy="1616572"/>
      </dsp:txXfrm>
    </dsp:sp>
    <dsp:sp modelId="{E6320B55-DF78-45B4-9F48-E5AB43F0A5AB}">
      <dsp:nvSpPr>
        <dsp:cNvPr id="0" name=""/>
        <dsp:cNvSpPr/>
      </dsp:nvSpPr>
      <dsp:spPr>
        <a:xfrm>
          <a:off x="9111826" y="2695971"/>
          <a:ext cx="3073811" cy="1616572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PARAMETRY ZABUDOWY </a:t>
          </a:r>
          <a:br>
            <a:rPr lang="pl-PL" sz="2200" b="1" kern="1200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</a:br>
          <a:r>
            <a:rPr lang="pl-PL" sz="2200" b="1" kern="1200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I ZAGOSPODAROWANIA TERENU</a:t>
          </a:r>
        </a:p>
      </dsp:txBody>
      <dsp:txXfrm>
        <a:off x="9111826" y="2695971"/>
        <a:ext cx="3073811" cy="1616572"/>
      </dsp:txXfrm>
    </dsp:sp>
    <dsp:sp modelId="{FA9E2D4B-2775-43A4-9B28-04147F2061FB}">
      <dsp:nvSpPr>
        <dsp:cNvPr id="0" name=""/>
        <dsp:cNvSpPr/>
      </dsp:nvSpPr>
      <dsp:spPr>
        <a:xfrm>
          <a:off x="5423252" y="3566155"/>
          <a:ext cx="3073811" cy="16346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solidFill>
                <a:srgbClr val="92D050"/>
              </a:solidFill>
              <a:latin typeface="+mn-lt"/>
              <a:cs typeface="Arial" panose="020B0604020202020204" pitchFamily="34" charset="0"/>
            </a:rPr>
            <a:t>GMINNE STANDARDY DOSTĘPNOŚCI INFRASTRUKTURY SPOŁECZNEJ</a:t>
          </a:r>
        </a:p>
      </dsp:txBody>
      <dsp:txXfrm>
        <a:off x="5423252" y="3566155"/>
        <a:ext cx="3073811" cy="1634602"/>
      </dsp:txXfrm>
    </dsp:sp>
    <dsp:sp modelId="{5DEF809F-7DFC-4DC1-90DD-26CA80B764F3}">
      <dsp:nvSpPr>
        <dsp:cNvPr id="0" name=""/>
        <dsp:cNvSpPr/>
      </dsp:nvSpPr>
      <dsp:spPr>
        <a:xfrm>
          <a:off x="1734677" y="4407766"/>
          <a:ext cx="3073811" cy="13204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solidFill>
                <a:schemeClr val="accent3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OBSZAR UZUPEŁNIENIA ZABUDOWY</a:t>
          </a:r>
        </a:p>
      </dsp:txBody>
      <dsp:txXfrm>
        <a:off x="1734677" y="4407766"/>
        <a:ext cx="3073811" cy="1320417"/>
      </dsp:txXfrm>
    </dsp:sp>
    <dsp:sp modelId="{3E1F0E4E-2548-441C-B8CD-5B79D53E8D0D}">
      <dsp:nvSpPr>
        <dsp:cNvPr id="0" name=""/>
        <dsp:cNvSpPr/>
      </dsp:nvSpPr>
      <dsp:spPr>
        <a:xfrm>
          <a:off x="1734677" y="5962468"/>
          <a:ext cx="3073811" cy="13204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solidFill>
                <a:schemeClr val="accent3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OBSZAR ZABUDOWY ŚRÓDMIEJSKIEJ</a:t>
          </a:r>
        </a:p>
      </dsp:txBody>
      <dsp:txXfrm>
        <a:off x="1734677" y="5962468"/>
        <a:ext cx="3073811" cy="1320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8A32C-D086-400C-81C7-021EB7132583}" type="datetimeFigureOut">
              <a:rPr lang="pl-PL" smtClean="0"/>
              <a:t>22.01.2026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E60A1-6F36-4F99-AFDB-58F89A554C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804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62AFDE-DC34-79F1-2560-D2E118F3EB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6170" y="7627776"/>
            <a:ext cx="12237912" cy="1620180"/>
          </a:xfrm>
          <a:noFill/>
        </p:spPr>
        <p:txBody>
          <a:bodyPr lIns="0" rIns="0" anchor="ctr" anchorCtr="0">
            <a:noAutofit/>
          </a:bodyPr>
          <a:lstStyle>
            <a:lvl1pPr algn="l">
              <a:lnSpc>
                <a:spcPct val="100000"/>
              </a:lnSpc>
              <a:defRPr sz="9000" b="1" spc="0">
                <a:solidFill>
                  <a:srgbClr val="103B6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Noto Sans ExtraBold" panose="020B0502040504020204" pitchFamily="34" charset="0"/>
              </a:defRPr>
            </a:lvl1pPr>
          </a:lstStyle>
          <a:p>
            <a:r>
              <a:rPr lang="pl-PL" dirty="0"/>
              <a:t>MIASTA GOSTYNINA</a:t>
            </a:r>
          </a:p>
        </p:txBody>
      </p:sp>
    </p:spTree>
    <p:extLst>
      <p:ext uri="{BB962C8B-B14F-4D97-AF65-F5344CB8AC3E}">
        <p14:creationId xmlns:p14="http://schemas.microsoft.com/office/powerpoint/2010/main" val="390322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3AF535-4DA7-E4A3-E72E-90397759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295" y="823020"/>
            <a:ext cx="7560000" cy="810000"/>
          </a:xfrm>
          <a:solidFill>
            <a:srgbClr val="103B62"/>
          </a:solidFill>
        </p:spPr>
        <p:txBody>
          <a:bodyPr lIns="144000">
            <a:no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Noto Sans" panose="020B0502040504020204" pitchFamily="34" charset="0"/>
              </a:defRPr>
            </a:lvl1pPr>
          </a:lstStyle>
          <a:p>
            <a:r>
              <a:rPr lang="pl-PL" dirty="0"/>
              <a:t>TYTUŁ SLAJDU…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BDB712-72A3-E329-1980-F853D452E7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0658" y="2335189"/>
            <a:ext cx="15499742" cy="7127900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3000">
                <a:solidFill>
                  <a:srgbClr val="103B6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pl-PL" dirty="0"/>
              <a:t>Tekst slajdu...</a:t>
            </a:r>
          </a:p>
        </p:txBody>
      </p:sp>
    </p:spTree>
    <p:extLst>
      <p:ext uri="{BB962C8B-B14F-4D97-AF65-F5344CB8AC3E}">
        <p14:creationId xmlns:p14="http://schemas.microsoft.com/office/powerpoint/2010/main" val="198495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47">
          <p15:clr>
            <a:srgbClr val="FBAE40"/>
          </p15:clr>
        </p15:guide>
        <p15:guide id="3" pos="7333">
          <p15:clr>
            <a:srgbClr val="FBAE40"/>
          </p15:clr>
        </p15:guide>
        <p15:guide id="4" orient="horz" pos="397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988EAC-C06B-56A2-C182-06B27E9C8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8849D2-4480-EA1D-2E8C-9ACECAF23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FCF0C7-B855-C6AE-793F-BC1DF194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8C03-AC1D-4DDA-A1E0-C078BE49E215}" type="datetimeFigureOut">
              <a:rPr lang="pl-PL" smtClean="0"/>
              <a:t>22.01.2026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F78D76-2FA2-12ED-D5CC-55A9350F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6AEA6B-E038-CA51-87B8-E444D018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820-8719-4745-8D4E-4576C1F40A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0692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BD0165-AB60-19AA-B03F-05F36E23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3149AA-93D5-177C-BA1A-C68944099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43EC325-DB02-72D1-A670-D07873575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927BCC7-126C-C77D-6359-FC6295DEE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8C03-AC1D-4DDA-A1E0-C078BE49E215}" type="datetimeFigureOut">
              <a:rPr lang="pl-PL" smtClean="0"/>
              <a:t>22.01.2026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5F54F34-89E4-CCC8-B6CB-85A2E62FF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0B52188-0AB4-82D0-15FE-6FF2546E2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820-8719-4745-8D4E-4576C1F40A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412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6E7E0C-9114-499F-BC48-E82B0004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AA4474-5A9E-7425-3AB9-CD5C06244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334251E-8E1A-7F36-A33F-0F43CE2E5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30598FF-289A-A6CE-CFE4-C3BD5A498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6F39F3E-8097-2FB8-B66F-64E6F6DC8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30E936F-DA6F-C38C-5489-A188D452C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8C03-AC1D-4DDA-A1E0-C078BE49E215}" type="datetimeFigureOut">
              <a:rPr lang="pl-PL" smtClean="0"/>
              <a:t>22.01.2026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0685D18-5B11-B45E-AF4E-5AFB9F1D2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C929254-D071-E423-EF23-53889382D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820-8719-4745-8D4E-4576C1F40A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0183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B4CE98-DE69-6347-EFF4-EFE20408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867F88F-E742-7BBC-39D7-C652DC6B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8C03-AC1D-4DDA-A1E0-C078BE49E215}" type="datetimeFigureOut">
              <a:rPr lang="pl-PL" smtClean="0"/>
              <a:t>22.01.2026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3AC4D6-B9E5-E186-1ED6-C045DC7F1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4970D1-6442-F475-9530-845BABD7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820-8719-4745-8D4E-4576C1F40A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8079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1C123C5-59EE-B8BD-7671-67DCA5BA0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8C03-AC1D-4DDA-A1E0-C078BE49E215}" type="datetimeFigureOut">
              <a:rPr lang="pl-PL" smtClean="0"/>
              <a:t>22.01.2026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B63B5CD-E5D2-598C-7B18-27899FBA2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01FCC35-3F11-0F2A-0F60-D1A9C56F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820-8719-4745-8D4E-4576C1F40A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269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B691DB-95DE-3F65-005E-4F6F663A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4C0356-7A80-5C66-B258-247AD3614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C0157AF-FCA8-5D07-C6C2-C1FFC2E20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84F5426-7190-E1ED-B457-4DFF9BE6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8C03-AC1D-4DDA-A1E0-C078BE49E215}" type="datetimeFigureOut">
              <a:rPr lang="pl-PL" smtClean="0"/>
              <a:t>22.01.2026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FFF9546-7AAB-C6FB-6458-B7428A02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534500-6517-3419-930D-62D62733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820-8719-4745-8D4E-4576C1F40A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135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CB7690-FAFD-CD2A-9686-3A61F9971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C645648-0476-D880-8295-98094699C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1F31CE5-A105-EB67-F9A0-974C9F7ED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0E34210-300F-5557-B0AB-8130B2FD2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8C03-AC1D-4DDA-A1E0-C078BE49E215}" type="datetimeFigureOut">
              <a:rPr lang="pl-PL" smtClean="0"/>
              <a:t>22.01.2026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A87AD5B-6BB6-6489-4CF4-079053B0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BE5BAA3-7382-7B6C-AA03-1CBF8EAE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820-8719-4745-8D4E-4576C1F40A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6123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9F7E47-209E-6E74-A9C3-B9C91F36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F53FD85-AA41-139D-322D-66B9EA44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5BC3AA-5A4C-2929-7640-17C858643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8C03-AC1D-4DDA-A1E0-C078BE49E215}" type="datetimeFigureOut">
              <a:rPr lang="pl-PL" smtClean="0"/>
              <a:t>22.01.2026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51D669F-E46B-B293-CD2B-0D3E6DB66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67949A-0036-7C11-42F1-04FD62004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820-8719-4745-8D4E-4576C1F40A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037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ECEBAD5-6612-1001-B056-878C77369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76BF2F4-1122-722F-5ABF-77FDDC254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2F0E1F-AEC3-68A6-BB24-50D54AC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8C03-AC1D-4DDA-A1E0-C078BE49E215}" type="datetimeFigureOut">
              <a:rPr lang="pl-PL" smtClean="0"/>
              <a:t>22.01.2026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D114FCA-F757-D44C-B0B6-787B7C7F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0A9ADF-74D0-496F-2115-2574B1591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9820-8719-4745-8D4E-4576C1F40A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25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8736C89-6CA3-2871-022A-108393B9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091136-D84F-1B4D-6215-C2EB9103C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62507E-25D6-EFF2-DA19-3BCCE0EDC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868C03-AC1D-4DDA-A1E0-C078BE49E215}" type="datetimeFigureOut">
              <a:rPr lang="pl-PL" smtClean="0"/>
              <a:t>22.01.2026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69A44E4-DDD1-4BB8-52A9-1C9A7DA72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F8A477-5B67-BF27-7720-97DABDA7C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BE9820-8719-4745-8D4E-4576C1F40A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422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solidFill>
                  <a:srgbClr val="FF0000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966264" y="165630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1632934" y="8508071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0204698" y="3061609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>
            <a:off x="8880738" y="7183889"/>
            <a:ext cx="52652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1" name="TextBox 31"/>
          <p:cNvSpPr txBox="1"/>
          <p:nvPr/>
        </p:nvSpPr>
        <p:spPr>
          <a:xfrm>
            <a:off x="2369104" y="4851457"/>
            <a:ext cx="13549791" cy="135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9"/>
              </a:lnSpc>
            </a:pPr>
            <a:r>
              <a:rPr lang="en-US" sz="80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GMINY </a:t>
            </a:r>
            <a:r>
              <a:rPr lang="pl-PL" sz="80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RESZEL</a:t>
            </a:r>
            <a:endParaRPr lang="en-US" sz="80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312192" y="3950712"/>
            <a:ext cx="5663617" cy="97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0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PLAN OGÓLNY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56293" y="7628403"/>
            <a:ext cx="2975415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3"/>
              </a:lnSpc>
            </a:pPr>
            <a:r>
              <a:rPr lang="pl-PL" sz="3395" dirty="0">
                <a:solidFill>
                  <a:srgbClr val="4D4D4D"/>
                </a:solidFill>
                <a:latin typeface="+mj-lt"/>
                <a:ea typeface="Lato"/>
                <a:cs typeface="Lato"/>
                <a:sym typeface="Lato"/>
              </a:rPr>
              <a:t>23.01.2026</a:t>
            </a:r>
            <a:endParaRPr lang="en-US" sz="3395" dirty="0">
              <a:solidFill>
                <a:srgbClr val="4D4D4D"/>
              </a:solidFill>
              <a:latin typeface="+mj-lt"/>
              <a:ea typeface="Lato"/>
              <a:cs typeface="Lato"/>
              <a:sym typeface="Lato"/>
            </a:endParaRPr>
          </a:p>
        </p:txBody>
      </p:sp>
      <p:pic>
        <p:nvPicPr>
          <p:cNvPr id="34" name="Obraz 33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C43698C8-EC4D-A4CE-5B35-852D752341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9" y="598896"/>
            <a:ext cx="2543655" cy="30841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129026" cy="10287000"/>
            <a:chOff x="0" y="0"/>
            <a:chExt cx="108748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480" cy="2709333"/>
            </a:xfrm>
            <a:custGeom>
              <a:avLst/>
              <a:gdLst/>
              <a:ahLst/>
              <a:cxnLst/>
              <a:rect l="l" t="t" r="r" b="b"/>
              <a:pathLst>
                <a:path w="1087480" h="2709333">
                  <a:moveTo>
                    <a:pt x="0" y="0"/>
                  </a:moveTo>
                  <a:lnTo>
                    <a:pt x="1087480" y="0"/>
                  </a:lnTo>
                  <a:lnTo>
                    <a:pt x="1087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61C">
                <a:alpha val="49804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0" y="3773488"/>
            <a:ext cx="4129026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Obszar</a:t>
            </a:r>
            <a:r>
              <a:rPr lang="en-US" sz="5000" b="1" dirty="0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uzupełnienia</a:t>
            </a:r>
            <a:r>
              <a:rPr lang="en-US" sz="5000" b="1" dirty="0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zabudowy</a:t>
            </a:r>
            <a:endParaRPr lang="en-US" sz="5000" b="1" dirty="0">
              <a:solidFill>
                <a:srgbClr val="FBFBFB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sp>
        <p:nvSpPr>
          <p:cNvPr id="27" name="Symbol zastępczy zawartości 2">
            <a:extLst>
              <a:ext uri="{FF2B5EF4-FFF2-40B4-BE49-F238E27FC236}">
                <a16:creationId xmlns:a16="http://schemas.microsoft.com/office/drawing/2014/main" id="{8A32A483-2970-1E36-4D09-2646A4DB19BE}"/>
              </a:ext>
            </a:extLst>
          </p:cNvPr>
          <p:cNvSpPr txBox="1">
            <a:spLocks/>
          </p:cNvSpPr>
          <p:nvPr/>
        </p:nvSpPr>
        <p:spPr>
          <a:xfrm>
            <a:off x="5334000" y="2476500"/>
            <a:ext cx="11963400" cy="5334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5CA2"/>
              </a:buClr>
              <a:buNone/>
            </a:pPr>
            <a:r>
              <a:rPr lang="pl-PL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Krok 1 </a:t>
            </a:r>
            <a:r>
              <a:rPr lang="pl-PL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- Wyznaczenie obszarów ograniczonych krzywą poprowadzoną </a:t>
            </a:r>
            <a:br>
              <a:rPr lang="pl-PL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 odległości 50 m od obrysu budynków (z wyłączeniem 3 typów: g, t, s) położonych w zgrupowaniach (czyli min. 5 budynków o określonych rodzajach zlokalizowanych w odległości nie większej niż 100 m od siebie),</a:t>
            </a:r>
          </a:p>
          <a:p>
            <a:pPr marL="0" indent="0">
              <a:buNone/>
            </a:pPr>
            <a:endParaRPr lang="pl-PL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r>
              <a:rPr lang="pl-PL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Krok 2 </a:t>
            </a:r>
            <a:r>
              <a:rPr lang="pl-PL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- Wyznaczenie krzywej w odległości 40 m od poprzednio stworzonego obszaru i odjęcie obszaru stworzonego pomiędzy nią </a:t>
            </a:r>
            <a:br>
              <a:rPr lang="pl-PL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 obszarem wyznaczonym w pkt 1,</a:t>
            </a:r>
          </a:p>
          <a:p>
            <a:pPr marL="0" indent="0">
              <a:buNone/>
            </a:pPr>
            <a:endParaRPr lang="pl-PL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r>
              <a:rPr lang="pl-PL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Krok 3 </a:t>
            </a:r>
            <a:r>
              <a:rPr lang="pl-PL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- Rozszerzenie granic obszaru w oparciu o wzór z rozporządzenia </a:t>
            </a:r>
            <a:br>
              <a:rPr lang="pl-PL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 lokalne uwarunkowania.</a:t>
            </a:r>
          </a:p>
        </p:txBody>
      </p:sp>
      <p:pic>
        <p:nvPicPr>
          <p:cNvPr id="6" name="Obraz 5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CC57AABF-C2E9-E0BF-746F-9332627A4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060" y="342900"/>
            <a:ext cx="1280679" cy="15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31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129026" cy="10287000"/>
            <a:chOff x="0" y="0"/>
            <a:chExt cx="108748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480" cy="2709333"/>
            </a:xfrm>
            <a:custGeom>
              <a:avLst/>
              <a:gdLst/>
              <a:ahLst/>
              <a:cxnLst/>
              <a:rect l="l" t="t" r="r" b="b"/>
              <a:pathLst>
                <a:path w="1087480" h="2709333">
                  <a:moveTo>
                    <a:pt x="0" y="0"/>
                  </a:moveTo>
                  <a:lnTo>
                    <a:pt x="1087480" y="0"/>
                  </a:lnTo>
                  <a:lnTo>
                    <a:pt x="1087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61C">
                <a:alpha val="49804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3773488"/>
            <a:ext cx="4129026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Obszar</a:t>
            </a:r>
            <a:r>
              <a:rPr lang="en-US" sz="5000" b="1" dirty="0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uzupełnienia</a:t>
            </a:r>
            <a:r>
              <a:rPr lang="en-US" sz="5000" b="1" dirty="0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zabudowy</a:t>
            </a:r>
            <a:endParaRPr lang="en-US" sz="5000" b="1" dirty="0">
              <a:solidFill>
                <a:srgbClr val="FBFBFB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AF88F0C-062C-CB7E-5D70-8AA6F788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00"/>
          <a:stretch/>
        </p:blipFill>
        <p:spPr>
          <a:xfrm>
            <a:off x="4648200" y="126545"/>
            <a:ext cx="7467600" cy="4889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BF31352-42D8-DFE3-A4ED-B654868E7A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8"/>
          <a:stretch/>
        </p:blipFill>
        <p:spPr>
          <a:xfrm>
            <a:off x="4648200" y="5186942"/>
            <a:ext cx="7467600" cy="49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ABD62C4-7E7D-D5A8-1721-DF50A72A4F17}"/>
              </a:ext>
            </a:extLst>
          </p:cNvPr>
          <p:cNvSpPr txBox="1"/>
          <p:nvPr/>
        </p:nvSpPr>
        <p:spPr>
          <a:xfrm>
            <a:off x="12115800" y="3773488"/>
            <a:ext cx="61722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+mj-lt"/>
              </a:rPr>
              <a:t>Przykład wyniku wykonania czynności opisanych w § 1 ust. 1 pkt 1 i 2 rozporządzenia</a:t>
            </a:r>
          </a:p>
          <a:p>
            <a:pPr algn="ctr"/>
            <a:endParaRPr lang="pl-PL" sz="2400" dirty="0">
              <a:latin typeface="+mj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2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 Light" panose="02000000000000000000" pitchFamily="2" charset="0"/>
                <a:cs typeface="Noto Sans Light" panose="020B0502040504020204" pitchFamily="34" charset="0"/>
              </a:rPr>
              <a:t>określa się zgrupowania nie mniej niż 5 budynków, w których obrys każdego z budynków w zgrupowaniu znajduje się w odległości nie większej niż 100 m od obrysu co najmniej jednego innego budynku w zgrupowaniu </a:t>
            </a: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 Light" panose="02000000000000000000" pitchFamily="2" charset="0"/>
                <a:cs typeface="Noto Sans Light" panose="020B0502040504020204" pitchFamily="34" charset="0"/>
              </a:rPr>
              <a:t>[…]</a:t>
            </a:r>
            <a:endParaRPr kumimoji="0" lang="pl-PL" sz="2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Roboto Light" panose="02000000000000000000" pitchFamily="2" charset="0"/>
              <a:cs typeface="Noto Sans Light" panose="020B050204050402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2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 Light" panose="02000000000000000000" pitchFamily="2" charset="0"/>
                <a:cs typeface="Noto Sans Light" panose="020B0502040504020204" pitchFamily="34" charset="0"/>
              </a:rPr>
              <a:t>wyznacza się obszary ograniczone krzywą poprowadzoną w odległości 50 m od obrysu budynków położonych w zgrupowaniach, o których mowa w pkt 1</a:t>
            </a:r>
          </a:p>
          <a:p>
            <a:pPr algn="ctr"/>
            <a:endParaRPr lang="pl-PL" sz="2400" dirty="0">
              <a:latin typeface="+mj-lt"/>
            </a:endParaRPr>
          </a:p>
        </p:txBody>
      </p:sp>
      <p:pic>
        <p:nvPicPr>
          <p:cNvPr id="6" name="Obraz 5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EEB60329-0E15-4C96-E3D4-B761F89A1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060" y="342900"/>
            <a:ext cx="1280679" cy="15528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129026" cy="10287000"/>
            <a:chOff x="0" y="0"/>
            <a:chExt cx="108748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480" cy="2709333"/>
            </a:xfrm>
            <a:custGeom>
              <a:avLst/>
              <a:gdLst/>
              <a:ahLst/>
              <a:cxnLst/>
              <a:rect l="l" t="t" r="r" b="b"/>
              <a:pathLst>
                <a:path w="1087480" h="2709333">
                  <a:moveTo>
                    <a:pt x="0" y="0"/>
                  </a:moveTo>
                  <a:lnTo>
                    <a:pt x="1087480" y="0"/>
                  </a:lnTo>
                  <a:lnTo>
                    <a:pt x="1087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61C">
                <a:alpha val="49804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3773488"/>
            <a:ext cx="4129026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Obszar</a:t>
            </a:r>
            <a:r>
              <a:rPr lang="en-US" sz="5000" b="1" dirty="0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uzupełnienia</a:t>
            </a:r>
            <a:r>
              <a:rPr lang="en-US" sz="5000" b="1" dirty="0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zabudowy</a:t>
            </a:r>
            <a:endParaRPr lang="en-US" sz="5000" b="1" dirty="0">
              <a:solidFill>
                <a:srgbClr val="FBFBFB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ABD62C4-7E7D-D5A8-1721-DF50A72A4F17}"/>
              </a:ext>
            </a:extLst>
          </p:cNvPr>
          <p:cNvSpPr txBox="1"/>
          <p:nvPr/>
        </p:nvSpPr>
        <p:spPr>
          <a:xfrm>
            <a:off x="12133729" y="3773488"/>
            <a:ext cx="61722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+mj-lt"/>
              </a:rPr>
              <a:t>Przykład wyniku wykonania czynności opisanych w § 1 ust. 1 pkt 3 rozporządzenia</a:t>
            </a:r>
          </a:p>
          <a:p>
            <a:pPr algn="ctr"/>
            <a:endParaRPr lang="pl-PL" sz="2400" dirty="0">
              <a:latin typeface="+mj-lt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>
                <a:tab pos="263525" algn="l"/>
              </a:tabLst>
              <a:defRPr/>
            </a:pPr>
            <a:r>
              <a:rPr kumimoji="0" lang="pl-PL" sz="2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do obszarów wyznaczonych w wyniku wykonania czynności określonej w pkt 2 dodaje się obszary o jednostkowej powierzchni nie większej niż 5000 m</a:t>
            </a:r>
            <a:r>
              <a:rPr kumimoji="0" lang="pl-PL" sz="2200" b="0" i="1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r>
              <a:rPr kumimoji="0" lang="pl-PL" sz="2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ograniczone z każdej strony krzywą, o której mowa w pkt</a:t>
            </a:r>
          </a:p>
          <a:p>
            <a:pPr algn="ctr"/>
            <a:endParaRPr lang="pl-PL" sz="2400" dirty="0">
              <a:latin typeface="+mj-lt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2F1BD18-F0F3-32C9-E287-B62125BA1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r="4764"/>
          <a:stretch/>
        </p:blipFill>
        <p:spPr>
          <a:xfrm>
            <a:off x="4673600" y="137018"/>
            <a:ext cx="7442200" cy="4872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A03930C-E004-8DDA-B4EE-26E47722A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r="838"/>
          <a:stretch/>
        </p:blipFill>
        <p:spPr>
          <a:xfrm>
            <a:off x="4673601" y="5187494"/>
            <a:ext cx="7442199" cy="4946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az 4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0DAEC03B-AADA-4B6F-E1CB-2D29390F7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060" y="342900"/>
            <a:ext cx="1280679" cy="15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48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129026" cy="10287000"/>
            <a:chOff x="0" y="0"/>
            <a:chExt cx="108748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480" cy="2709333"/>
            </a:xfrm>
            <a:custGeom>
              <a:avLst/>
              <a:gdLst/>
              <a:ahLst/>
              <a:cxnLst/>
              <a:rect l="l" t="t" r="r" b="b"/>
              <a:pathLst>
                <a:path w="1087480" h="2709333">
                  <a:moveTo>
                    <a:pt x="0" y="0"/>
                  </a:moveTo>
                  <a:lnTo>
                    <a:pt x="1087480" y="0"/>
                  </a:lnTo>
                  <a:lnTo>
                    <a:pt x="1087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61C">
                <a:alpha val="49804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3773488"/>
            <a:ext cx="4129026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Obszar</a:t>
            </a:r>
            <a:r>
              <a:rPr lang="en-US" sz="5000" b="1" dirty="0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uzupełnienia</a:t>
            </a:r>
            <a:r>
              <a:rPr lang="en-US" sz="5000" b="1" dirty="0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zabudowy</a:t>
            </a:r>
            <a:endParaRPr lang="en-US" sz="5000" b="1" dirty="0">
              <a:solidFill>
                <a:srgbClr val="FBFBFB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ABD62C4-7E7D-D5A8-1721-DF50A72A4F17}"/>
              </a:ext>
            </a:extLst>
          </p:cNvPr>
          <p:cNvSpPr txBox="1"/>
          <p:nvPr/>
        </p:nvSpPr>
        <p:spPr>
          <a:xfrm>
            <a:off x="12129247" y="3771247"/>
            <a:ext cx="61722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+mj-lt"/>
              </a:rPr>
              <a:t>Przykład wyniku wykonania czynności opisanych w § 1 ust. 1 pkt 4 i 5 rozporządzenia</a:t>
            </a:r>
          </a:p>
          <a:p>
            <a:pPr algn="ctr"/>
            <a:endParaRPr lang="pl-PL" sz="2400" dirty="0">
              <a:latin typeface="+mj-lt"/>
            </a:endParaRPr>
          </a:p>
          <a:p>
            <a:pPr marL="263525" marR="0" lvl="0" indent="-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pl-PL" sz="2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wewnątrz obszarów, które powstały w wyniku wykonania czynności, o których mowa w pkt 2 i 3, wyznacza się krzywą poprowadzoną w odległości 40 m od granicy tych obszarów;</a:t>
            </a:r>
          </a:p>
          <a:p>
            <a:pPr marL="263525" marR="0" lvl="0" indent="-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pl-PL" sz="2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od obszarów, które powstały w wyniku wykonania czynności, o których mowa w pkt 2 i 3, odejmuje się obszary znajdujące się między krzywą będącą granicą tych obszarów a krzywą, o której mowa w pkt 4.</a:t>
            </a:r>
          </a:p>
          <a:p>
            <a:pPr algn="ctr"/>
            <a:endParaRPr lang="pl-PL" sz="2400" dirty="0">
              <a:latin typeface="+mj-lt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0997716-5BC9-B88E-A93B-64DB3987B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" r="5150"/>
          <a:stretch/>
        </p:blipFill>
        <p:spPr>
          <a:xfrm>
            <a:off x="4673601" y="171125"/>
            <a:ext cx="7442199" cy="4872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1AE1F19-6C8F-7162-BDD7-B99B41EC2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2244"/>
          <a:stretch/>
        </p:blipFill>
        <p:spPr>
          <a:xfrm>
            <a:off x="4659086" y="5234427"/>
            <a:ext cx="7489371" cy="4977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az 4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63EDD1BF-1E08-BC16-3897-7B0B2AAD9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060" y="342900"/>
            <a:ext cx="1280679" cy="15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129026" cy="10287000"/>
            <a:chOff x="0" y="0"/>
            <a:chExt cx="108748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480" cy="2709333"/>
            </a:xfrm>
            <a:custGeom>
              <a:avLst/>
              <a:gdLst/>
              <a:ahLst/>
              <a:cxnLst/>
              <a:rect l="l" t="t" r="r" b="b"/>
              <a:pathLst>
                <a:path w="1087480" h="2709333">
                  <a:moveTo>
                    <a:pt x="0" y="0"/>
                  </a:moveTo>
                  <a:lnTo>
                    <a:pt x="1087480" y="0"/>
                  </a:lnTo>
                  <a:lnTo>
                    <a:pt x="1087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261C">
                <a:alpha val="49804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0" y="3773488"/>
            <a:ext cx="4129026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Obszar</a:t>
            </a:r>
            <a:r>
              <a:rPr lang="en-US" sz="5000" b="1" dirty="0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uzupełnienia</a:t>
            </a:r>
            <a:r>
              <a:rPr lang="en-US" sz="5000" b="1" dirty="0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 </a:t>
            </a:r>
            <a:r>
              <a:rPr lang="en-US" sz="5000" b="1" dirty="0" err="1">
                <a:solidFill>
                  <a:srgbClr val="FBFBFB"/>
                </a:solidFill>
                <a:latin typeface="+mj-lt"/>
                <a:ea typeface="Lato Bold"/>
                <a:cs typeface="Lato Bold"/>
                <a:sym typeface="Lato Bold"/>
              </a:rPr>
              <a:t>zabudowy</a:t>
            </a:r>
            <a:endParaRPr lang="en-US" sz="5000" b="1" dirty="0">
              <a:solidFill>
                <a:srgbClr val="FBFBFB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ABD62C4-7E7D-D5A8-1721-DF50A72A4F17}"/>
              </a:ext>
            </a:extLst>
          </p:cNvPr>
          <p:cNvSpPr txBox="1"/>
          <p:nvPr/>
        </p:nvSpPr>
        <p:spPr>
          <a:xfrm>
            <a:off x="12148457" y="3744353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+mj-lt"/>
              </a:rPr>
              <a:t>Przykład wyniku wykonania czynności opisanych w § 1 ust. 4, 5 i 6 rozporządzenia</a:t>
            </a:r>
          </a:p>
          <a:p>
            <a:pPr algn="ctr"/>
            <a:endParaRPr lang="pl-PL" sz="2400" dirty="0">
              <a:latin typeface="+mj-lt"/>
            </a:endParaRPr>
          </a:p>
          <a:p>
            <a:pPr algn="ctr"/>
            <a:r>
              <a:rPr lang="pl-PL" sz="2400" dirty="0">
                <a:latin typeface="+mj-lt"/>
              </a:rPr>
              <a:t>Dostosowanie obszaru do lokalnych uwarunkowań oraz polityki przestrzennej gminy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9A85A8F-F539-8BDA-83F5-4B0B8B23E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r="5330"/>
          <a:stretch/>
        </p:blipFill>
        <p:spPr>
          <a:xfrm>
            <a:off x="4659086" y="136612"/>
            <a:ext cx="7489371" cy="4903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57EE79C-D2BE-80E9-F75D-FA4C8F7F7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" b="475"/>
          <a:stretch/>
        </p:blipFill>
        <p:spPr>
          <a:xfrm>
            <a:off x="4659087" y="5156550"/>
            <a:ext cx="7489370" cy="4977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az 5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F7C3D7F5-FC66-631F-93FA-DA8E2CF3E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060" y="342900"/>
            <a:ext cx="1280679" cy="15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21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2A66E-4843-B312-9F8B-694199A2B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D61D67-A9A0-1F36-F7AF-A590EC187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92" y="823020"/>
            <a:ext cx="11060908" cy="810000"/>
          </a:xfrm>
        </p:spPr>
        <p:txBody>
          <a:bodyPr/>
          <a:lstStyle/>
          <a:p>
            <a:r>
              <a:rPr lang="pl-PL" dirty="0">
                <a:latin typeface="Roboto" panose="02000000000000000000" pitchFamily="2" charset="0"/>
                <a:ea typeface="Roboto" panose="02000000000000000000" pitchFamily="2" charset="0"/>
              </a:rPr>
              <a:t>Modyfikacja obszaru uzupełnienia zabudowy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1D6DD6-27E9-41F9-4BBC-BB824778E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92" y="2628900"/>
            <a:ext cx="7364568" cy="5562600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0C0506EC-AE71-1036-2E30-D0C5E38C3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262250"/>
              </p:ext>
            </p:extLst>
          </p:nvPr>
        </p:nvGraphicFramePr>
        <p:xfrm>
          <a:off x="8610600" y="2705101"/>
          <a:ext cx="8851108" cy="5410199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6172200">
                  <a:extLst>
                    <a:ext uri="{9D8B030D-6E8A-4147-A177-3AD203B41FA5}">
                      <a16:colId xmlns:a16="http://schemas.microsoft.com/office/drawing/2014/main" val="3849299709"/>
                    </a:ext>
                  </a:extLst>
                </a:gridCol>
                <a:gridCol w="2678908">
                  <a:extLst>
                    <a:ext uri="{9D8B030D-6E8A-4147-A177-3AD203B41FA5}">
                      <a16:colId xmlns:a16="http://schemas.microsoft.com/office/drawing/2014/main" val="4102566935"/>
                    </a:ext>
                  </a:extLst>
                </a:gridCol>
              </a:tblGrid>
              <a:tr h="11976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Łączna powierzchnia obszarów wyznaczonych </a:t>
                      </a:r>
                      <a:br>
                        <a:rPr lang="pl-PL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</a:br>
                      <a:r>
                        <a:rPr lang="pl-PL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w sposób, o którym mowa w ust. 1 pkt 1-3 (P</a:t>
                      </a:r>
                      <a:r>
                        <a:rPr lang="pl-PL" sz="2400" b="0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pl-PL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)</a:t>
                      </a:r>
                      <a:endParaRPr lang="pl-PL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474,85 ha</a:t>
                      </a:r>
                      <a:endParaRPr lang="pl-PL" sz="2400" b="0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91962"/>
                  </a:ext>
                </a:extLst>
              </a:tr>
              <a:tr h="1516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Łączna powierzchnia obszarów uzupełnienia zabudowy wyznaczonych </a:t>
                      </a:r>
                      <a:br>
                        <a:rPr lang="pl-PL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</a:b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w sposób, o którym mowa w ust. 1 (P</a:t>
                      </a:r>
                      <a:r>
                        <a:rPr lang="pl-PL" sz="2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187,12 ha</a:t>
                      </a:r>
                      <a:endParaRPr lang="pl-PL" sz="2400" b="0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644530"/>
                  </a:ext>
                </a:extLst>
              </a:tr>
              <a:tr h="13101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Łączna maksymalna powierzchnia powiększenia obszarów uzupełnienia zabudowy (</a:t>
                      </a:r>
                      <a:r>
                        <a:rPr lang="pl-PL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pl-PL" sz="2400" b="0" baseline="-25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pl-PL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)</a:t>
                      </a:r>
                      <a:endParaRPr lang="pl-PL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71,93 ha</a:t>
                      </a:r>
                      <a:endParaRPr lang="pl-PL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800533"/>
                  </a:ext>
                </a:extLst>
              </a:tr>
              <a:tr h="138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Pozostała powierzchnia, o którą można rozszerzyć </a:t>
                      </a:r>
                      <a:r>
                        <a:rPr lang="pl-PL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obszar uzupełnienia zabudowy</a:t>
                      </a: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26,09 ha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27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717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A57A5-51EA-E9D3-11AC-37B287349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8E3A240-7392-F7F7-222C-43408C04D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00" y="2324100"/>
            <a:ext cx="9985054" cy="5935729"/>
          </a:xfrm>
          <a:prstGeom prst="rect">
            <a:avLst/>
          </a:prstGeom>
          <a:noFill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E00DC13-B9E6-2ADB-F4C1-2D11BBFF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92" y="823020"/>
            <a:ext cx="9721865" cy="810000"/>
          </a:xfrm>
        </p:spPr>
        <p:txBody>
          <a:bodyPr/>
          <a:lstStyle/>
          <a:p>
            <a:r>
              <a:rPr lang="pl-PL" dirty="0">
                <a:latin typeface="Roboto" panose="02000000000000000000" pitchFamily="2" charset="0"/>
                <a:ea typeface="Roboto" panose="02000000000000000000" pitchFamily="2" charset="0"/>
              </a:rPr>
              <a:t>Obszar zabudowy śródmiejskiej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167C0A0-8619-3F43-CFCB-E23896AA7538}"/>
              </a:ext>
            </a:extLst>
          </p:cNvPr>
          <p:cNvSpPr/>
          <p:nvPr/>
        </p:nvSpPr>
        <p:spPr>
          <a:xfrm>
            <a:off x="826293" y="2175634"/>
            <a:ext cx="7022307" cy="6549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1371600">
              <a:lnSpc>
                <a:spcPct val="120000"/>
              </a:lnSpc>
              <a:spcAft>
                <a:spcPts val="1800"/>
              </a:spcAft>
            </a:pPr>
            <a:r>
              <a:rPr lang="pl-PL" sz="2800" dirty="0">
                <a:solidFill>
                  <a:srgbClr val="103B6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Obszar zabudowy śródmiejskiej to obszar zwartej, intensywnej zabudowy mieszkaniowej i usługowej.</a:t>
            </a:r>
          </a:p>
          <a:p>
            <a:pPr marL="514350" indent="-514350" defTabSz="1371600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§"/>
              <a:tabLst>
                <a:tab pos="6462713" algn="l"/>
              </a:tabLst>
            </a:pPr>
            <a:r>
              <a:rPr lang="pl-PL" sz="2800" dirty="0">
                <a:solidFill>
                  <a:srgbClr val="103B6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obszar, na którym obowiązują warunki techniczne, jakim powinny odpowiadać budynki i ich usytuowanie jak dla zabudowy śródmiejskiej,</a:t>
            </a:r>
          </a:p>
          <a:p>
            <a:pPr marL="514350" indent="-514350" defTabSz="13716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2800" dirty="0">
                <a:solidFill>
                  <a:srgbClr val="103B6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niższy minimalny udział powierzchni biologicznie czynnej – </a:t>
            </a:r>
            <a:r>
              <a:rPr lang="pl-PL" sz="2800" b="1" dirty="0">
                <a:solidFill>
                  <a:srgbClr val="C0142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2/3 wartości PBC przyjętej dla strefy planistycznej </a:t>
            </a:r>
            <a:r>
              <a:rPr lang="pl-PL" sz="2800" dirty="0">
                <a:solidFill>
                  <a:srgbClr val="103B6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(dotyczy decyzji WZ i planów miejscowych).</a:t>
            </a:r>
          </a:p>
        </p:txBody>
      </p:sp>
    </p:spTree>
    <p:extLst>
      <p:ext uri="{BB962C8B-B14F-4D97-AF65-F5344CB8AC3E}">
        <p14:creationId xmlns:p14="http://schemas.microsoft.com/office/powerpoint/2010/main" val="1067628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89206" y="4453662"/>
            <a:ext cx="1350958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60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UWARUNKOWANIA ROZWOJU PRZESTRZENNEGO GMINY </a:t>
            </a:r>
            <a:endParaRPr lang="en-US" sz="60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56739" y="277478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" name="Obraz 2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ABB3255E-34AD-45AD-0769-EA56CB7D6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0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56739" y="146580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731281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Obraz 5" descr="Obraz zawierający tekst, mapa, atlas&#10;&#10;Opis wygenerowany automatycznie">
            <a:extLst>
              <a:ext uri="{FF2B5EF4-FFF2-40B4-BE49-F238E27FC236}">
                <a16:creationId xmlns:a16="http://schemas.microsoft.com/office/drawing/2014/main" id="{0DAEEBC0-214F-CA93-7251-01215C1C5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42" y="331261"/>
            <a:ext cx="13610096" cy="9624476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44513" y="2395258"/>
            <a:ext cx="6084887" cy="6942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UWARUNKOWANIA</a:t>
            </a:r>
          </a:p>
          <a:p>
            <a:pPr>
              <a:lnSpc>
                <a:spcPts val="5599"/>
              </a:lnSpc>
            </a:pPr>
            <a: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PRZYRODNICZE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2E2E2E"/>
              </a:solidFill>
              <a:ea typeface="Lato Bold"/>
              <a:cs typeface="Lato Bold"/>
              <a:sym typeface="Lato Bold"/>
            </a:endParaRP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8 pomników przyrody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Otulina rezerwatu przyrody Polder Sątopy-Samulewo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Obszar Chronionego Krajobrazu Doliny </a:t>
            </a:r>
            <a:b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</a:b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Rzeki </a:t>
            </a:r>
            <a:r>
              <a:rPr lang="pl-PL" sz="2400" dirty="0" err="1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Guber</a:t>
            </a:r>
            <a:endParaRPr lang="pl-PL" sz="2400" dirty="0">
              <a:solidFill>
                <a:srgbClr val="2E2E2E"/>
              </a:solidFill>
              <a:ea typeface="Lato Bold"/>
              <a:cs typeface="Lato Bold"/>
              <a:sym typeface="Lato Bold"/>
            </a:endParaRP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Obszar Chronionego Krajobrazu Jezior </a:t>
            </a:r>
            <a:r>
              <a:rPr lang="pl-PL" sz="2400" dirty="0" err="1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Legińsko</a:t>
            </a: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-Mrągowskich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2 korytarze ekologiczne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9 terenów i obszarów górniczych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40 udokumentowanych złóż surowców (11 z nich zostało już skreślone z bilansu zasobów)</a:t>
            </a:r>
            <a:endParaRPr lang="en-US" sz="2400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pic>
        <p:nvPicPr>
          <p:cNvPr id="7" name="Obraz 6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76332097-6CB2-DFB7-3FCF-E74302000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9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mapa, atlas, diagram&#10;&#10;Opis wygenerowany automatycznie">
            <a:extLst>
              <a:ext uri="{FF2B5EF4-FFF2-40B4-BE49-F238E27FC236}">
                <a16:creationId xmlns:a16="http://schemas.microsoft.com/office/drawing/2014/main" id="{C20EF1FC-B929-5C63-7146-C84463AD0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64" y="331261"/>
            <a:ext cx="13684877" cy="967735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56739" y="165630"/>
            <a:ext cx="331261" cy="3012480"/>
            <a:chOff x="0" y="0"/>
            <a:chExt cx="87246" cy="793410"/>
          </a:xfrm>
          <a:solidFill>
            <a:srgbClr val="0070C0"/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solidFill>
              <a:srgbClr val="84C67F"/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658951" y="853709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0352617" y="3105393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565216" y="2327300"/>
            <a:ext cx="5683184" cy="7062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INFRASTRUKTURA</a:t>
            </a:r>
          </a:p>
          <a:p>
            <a:pPr>
              <a:lnSpc>
                <a:spcPts val="5599"/>
              </a:lnSpc>
            </a:pPr>
            <a: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SPOŁECZNA, </a:t>
            </a:r>
            <a:b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</a:br>
            <a: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TECHNICZNA </a:t>
            </a:r>
          </a:p>
          <a:p>
            <a:pPr>
              <a:lnSpc>
                <a:spcPts val="5599"/>
              </a:lnSpc>
            </a:pPr>
            <a: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I TRANSPORTOWA</a:t>
            </a:r>
          </a:p>
          <a:p>
            <a:pPr marL="285750" indent="-285750">
              <a:lnSpc>
                <a:spcPts val="5599"/>
              </a:lnSpc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2E2E2E"/>
              </a:solidFill>
              <a:ea typeface="Lato Bold"/>
              <a:cs typeface="Lato Bold"/>
              <a:sym typeface="Lato Bold"/>
            </a:endParaRPr>
          </a:p>
          <a:p>
            <a:pPr marL="285750" indent="-28575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Droga wojewódzka DW 590</a:t>
            </a:r>
          </a:p>
          <a:p>
            <a:pPr marL="285750" indent="-28575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Droga wojewódzka DW 593</a:t>
            </a:r>
            <a:endParaRPr lang="en-US" sz="2400" dirty="0">
              <a:solidFill>
                <a:srgbClr val="2E2E2E"/>
              </a:solidFill>
              <a:ea typeface="Lato Bold"/>
              <a:cs typeface="Lato Bold"/>
              <a:sym typeface="Lato Bold"/>
            </a:endParaRPr>
          </a:p>
          <a:p>
            <a:pPr marL="285750" indent="-28575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Droga wojewódzka DW 594</a:t>
            </a:r>
            <a:endParaRPr lang="en-US" sz="2400" dirty="0">
              <a:solidFill>
                <a:srgbClr val="2E2E2E"/>
              </a:solidFill>
              <a:ea typeface="Lato Bold"/>
              <a:cs typeface="Lato Bold"/>
              <a:sym typeface="Lato Bold"/>
            </a:endParaRPr>
          </a:p>
          <a:p>
            <a:pPr marL="285750" indent="-28575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Droga wojewódzka DW 596</a:t>
            </a:r>
            <a:endParaRPr lang="en-US" sz="2400" dirty="0">
              <a:solidFill>
                <a:srgbClr val="2E2E2E"/>
              </a:solidFill>
              <a:ea typeface="Lato Bold"/>
              <a:cs typeface="Lato Bold"/>
              <a:sym typeface="Lato Bold"/>
            </a:endParaRPr>
          </a:p>
          <a:p>
            <a:pPr marL="285750" indent="-285750">
              <a:lnSpc>
                <a:spcPts val="5599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pic>
        <p:nvPicPr>
          <p:cNvPr id="4" name="Obraz 3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672FC61C-7F7D-BACC-AE43-1A96888BC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86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334FA-4262-C5A8-3693-E1C0A69B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DB9446-F601-CFA1-BA82-519AE3DD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418" y="547687"/>
            <a:ext cx="14458950" cy="1659845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latin typeface="Aptos Display" panose="020B0004020202020204" pitchFamily="34" charset="0"/>
                <a:cs typeface="Arial" panose="020B0604020202020204" pitchFamily="34" charset="0"/>
              </a:rPr>
              <a:t>PLAN OGÓLNY GMINY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7582D5A-AF01-313A-374A-B38C16BA8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293576"/>
              </p:ext>
            </p:extLst>
          </p:nvPr>
        </p:nvGraphicFramePr>
        <p:xfrm>
          <a:off x="-1238656" y="2480553"/>
          <a:ext cx="20765312" cy="6595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afika 7" descr="Schowek z wypełnieniem pełnym">
            <a:extLst>
              <a:ext uri="{FF2B5EF4-FFF2-40B4-BE49-F238E27FC236}">
                <a16:creationId xmlns:a16="http://schemas.microsoft.com/office/drawing/2014/main" id="{8E811336-9CB5-4AB9-892C-F1AF5AA93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66822" y="2725086"/>
            <a:ext cx="1371600" cy="1371600"/>
          </a:xfrm>
          <a:prstGeom prst="rect">
            <a:avLst/>
          </a:prstGeom>
        </p:spPr>
      </p:pic>
      <p:pic>
        <p:nvPicPr>
          <p:cNvPr id="10" name="Grafika 9" descr="Podkładka — odznaka z wypełnieniem pełnym">
            <a:extLst>
              <a:ext uri="{FF2B5EF4-FFF2-40B4-BE49-F238E27FC236}">
                <a16:creationId xmlns:a16="http://schemas.microsoft.com/office/drawing/2014/main" id="{76A48B01-71E2-07A3-FB96-89EC82391C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37638" y="5092565"/>
            <a:ext cx="1371600" cy="1371600"/>
          </a:xfrm>
          <a:prstGeom prst="rect">
            <a:avLst/>
          </a:prstGeom>
        </p:spPr>
      </p:pic>
      <p:pic>
        <p:nvPicPr>
          <p:cNvPr id="12" name="Grafika 11" descr="Podkładka — częściowo zaznaczone z wypełnieniem pełnym">
            <a:extLst>
              <a:ext uri="{FF2B5EF4-FFF2-40B4-BE49-F238E27FC236}">
                <a16:creationId xmlns:a16="http://schemas.microsoft.com/office/drawing/2014/main" id="{2435F679-BCF0-0493-0E21-9EF01129F1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23047" y="742356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45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0095" y="808562"/>
            <a:ext cx="1404889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pl-PL" sz="48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PROGNOZA LICZBY LUDNOŚCI</a:t>
            </a:r>
            <a:endParaRPr lang="en-US" sz="48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56739" y="206104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" name="Obraz 3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ADD3E4F8-76E2-6F0F-F1B8-9F080C342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61C8206E-DA68-18C7-B1EC-CF441D093A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330046"/>
              </p:ext>
            </p:extLst>
          </p:nvPr>
        </p:nvGraphicFramePr>
        <p:xfrm>
          <a:off x="3657600" y="2004007"/>
          <a:ext cx="11658600" cy="748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0095" y="808562"/>
            <a:ext cx="14048892" cy="1405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4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ZAPOTRZEBOWANIE NA NOWĄ ZABUDOWĘ MIESZKANIOWĄ W GMINIE</a:t>
            </a:r>
            <a:r>
              <a:rPr lang="pl-PL" sz="44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 RESZEL</a:t>
            </a:r>
            <a:endParaRPr lang="en-US" sz="44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grpSp>
        <p:nvGrpSpPr>
          <p:cNvPr id="11" name="Group 11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783950" y="8422986"/>
            <a:ext cx="16744297" cy="123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0"/>
              </a:lnSpc>
            </a:pPr>
            <a:r>
              <a:rPr lang="pl-PL" sz="3200" u="sng" dirty="0">
                <a:solidFill>
                  <a:srgbClr val="000000"/>
                </a:solidFill>
                <a:latin typeface="+mj-lt"/>
                <a:ea typeface="Lato"/>
                <a:cs typeface="Lato"/>
                <a:sym typeface="Lato"/>
              </a:rPr>
              <a:t>Zapotrzebowanie na nową zabudowę mieszkaniową wynosi </a:t>
            </a:r>
            <a:r>
              <a:rPr lang="pl-PL" sz="3200" b="1" u="sng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-194 osób.</a:t>
            </a:r>
          </a:p>
          <a:p>
            <a:pPr algn="ctr">
              <a:lnSpc>
                <a:spcPts val="4960"/>
              </a:lnSpc>
            </a:pPr>
            <a:r>
              <a:rPr lang="pl-PL" sz="3200" b="1" u="sng" dirty="0">
                <a:solidFill>
                  <a:srgbClr val="000000"/>
                </a:solidFill>
                <a:latin typeface="+mj-lt"/>
                <a:ea typeface="Lato Bold"/>
                <a:cs typeface="Lato Bold"/>
                <a:sym typeface="Lato Bold"/>
              </a:rPr>
              <a:t>Zgodnie z Rozporządzeniem przyjmujemy wartość 1000 osób.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56739" y="204854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" name="Obraz 3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48536B75-BD42-705D-C629-8AC8EABBB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ostokąt 2">
                <a:extLst>
                  <a:ext uri="{FF2B5EF4-FFF2-40B4-BE49-F238E27FC236}">
                    <a16:creationId xmlns:a16="http://schemas.microsoft.com/office/drawing/2014/main" id="{0BA6D03E-DA1F-5337-7246-23D9F59845DC}"/>
                  </a:ext>
                </a:extLst>
              </p:cNvPr>
              <p:cNvSpPr/>
              <p:nvPr/>
            </p:nvSpPr>
            <p:spPr>
              <a:xfrm>
                <a:off x="3549118" y="3217758"/>
                <a:ext cx="4753051" cy="4608512"/>
              </a:xfrm>
              <a:prstGeom prst="rect">
                <a:avLst/>
              </a:prstGeom>
              <a:noFill/>
              <a:ln w="6350" cap="flat" cmpd="sng" algn="ctr">
                <a:solidFill>
                  <a:srgbClr val="103B62"/>
                </a:solidFill>
                <a:prstDash val="solid"/>
                <a:miter lim="800000"/>
              </a:ln>
              <a:effectLst/>
            </p:spPr>
            <p:txBody>
              <a:bodyPr lIns="180000" tIns="180000" rIns="180000" rtlCol="0" anchor="t" anchorCtr="0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2400"/>
                  </a:spcBef>
                  <a:spcAft>
                    <a:spcPts val="2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B6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Noto Sans" panose="020B0502040504020204" pitchFamily="34" charset="0"/>
                  </a:rPr>
                  <a:t>Zapotrzebowanie na nową zabudowę mieszkaniową oblicza się zgodnie ze wzorem:</a:t>
                </a: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l-PL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03B6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Roboto" panose="02000000000000000000" pitchFamily="2" charset="0"/>
                          <a:cs typeface="Noto Sans" panose="020B0502040504020204" pitchFamily="34" charset="0"/>
                        </a:rPr>
                        <m:t>𝒁𝑨𝑷</m:t>
                      </m:r>
                      <m:r>
                        <a:rPr kumimoji="0" lang="pl-PL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03B6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Roboto" panose="02000000000000000000" pitchFamily="2" charset="0"/>
                          <a:cs typeface="Noto Sans" panose="020B0502040504020204" pitchFamily="34" charset="0"/>
                        </a:rPr>
                        <m:t>=</m:t>
                      </m:r>
                      <m:sSub>
                        <m:sSubPr>
                          <m:ctrlPr>
                            <a:rPr kumimoji="0" lang="pl-PL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03B6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Noto Sans" panose="020B0502040504020204" pitchFamily="34" charset="0"/>
                            </a:rPr>
                          </m:ctrlPr>
                        </m:sSubPr>
                        <m:e>
                          <m:r>
                            <a:rPr kumimoji="0" lang="pl-PL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03B6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Noto Sans" panose="020B0502040504020204" pitchFamily="34" charset="0"/>
                            </a:rPr>
                            <m:t>𝑴</m:t>
                          </m:r>
                        </m:e>
                        <m:sub>
                          <m:r>
                            <a:rPr kumimoji="0" lang="pl-PL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03B6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Noto Sans" panose="020B0502040504020204" pitchFamily="34" charset="0"/>
                            </a:rPr>
                            <m:t>𝟐𝟎</m:t>
                          </m:r>
                        </m:sub>
                      </m:sSub>
                      <m:r>
                        <a:rPr kumimoji="0" lang="pl-PL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03B6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Roboto" panose="02000000000000000000" pitchFamily="2" charset="0"/>
                          <a:cs typeface="Noto Sans" panose="020B0502040504020204" pitchFamily="34" charset="0"/>
                        </a:rPr>
                        <m:t>−</m:t>
                      </m:r>
                      <m:f>
                        <m:fPr>
                          <m:ctrlPr>
                            <a:rPr kumimoji="0" lang="pl-PL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03B6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Roboto" panose="02000000000000000000" pitchFamily="2" charset="0"/>
                              <a:cs typeface="Noto Sans" panose="020B0502040504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pl-PL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03B6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Noto Sans" panose="020B0502040504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pl-PL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03B6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Noto Sans" panose="020B0502040504020204" pitchFamily="34" charset="0"/>
                                </a:rPr>
                                <m:t>𝑷𝑼𝑴</m:t>
                              </m:r>
                            </m:e>
                            <m:sub>
                              <m:r>
                                <a:rPr kumimoji="0" lang="pl-PL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03B6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Noto Sans" panose="020B0502040504020204" pitchFamily="34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pl-PL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03B6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Noto Sans" panose="020B0502040504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pl-PL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03B6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Noto Sans" panose="020B0502040504020204" pitchFamily="34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kumimoji="0" lang="pl-PL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03B6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Roboto" panose="02000000000000000000" pitchFamily="2" charset="0"/>
                                  <a:cs typeface="Noto Sans" panose="020B0502040504020204" pitchFamily="34" charset="0"/>
                                </a:rPr>
                                <m:t>𝟐𝟎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pl-PL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03B62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Noto Sans" panose="020B0502040504020204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03B6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Noto Sans" panose="020B0502040504020204" pitchFamily="34" charset="0"/>
                  </a:rPr>
                  <a:t>M</a:t>
                </a:r>
                <a:r>
                  <a:rPr kumimoji="0" lang="pl-PL" sz="1400" b="1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103B6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Noto Sans" panose="020B0502040504020204" pitchFamily="34" charset="0"/>
                  </a:rPr>
                  <a:t>20</a:t>
                </a:r>
                <a:r>
                  <a:rPr kumimoji="0" lang="pl-PL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B6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Noto Sans" panose="020B0502040504020204" pitchFamily="34" charset="0"/>
                  </a:rPr>
                  <a:t> – prognozowana liczba mieszkańców powiększona o 5%</a:t>
                </a: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03B6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Noto Sans" panose="020B0502040504020204" pitchFamily="34" charset="0"/>
                  </a:rPr>
                  <a:t>PUM</a:t>
                </a:r>
                <a:r>
                  <a:rPr kumimoji="0" lang="pl-PL" sz="1400" b="1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103B6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Noto Sans" panose="020B0502040504020204" pitchFamily="34" charset="0"/>
                  </a:rPr>
                  <a:t>0</a:t>
                </a:r>
                <a:r>
                  <a:rPr kumimoji="0" lang="pl-PL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B6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Noto Sans" panose="020B0502040504020204" pitchFamily="34" charset="0"/>
                  </a:rPr>
                  <a:t> – łączna powierzchnia użytkowa mieszkań w gminie</a:t>
                </a: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03B6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Noto Sans" panose="020B0502040504020204" pitchFamily="34" charset="0"/>
                  </a:rPr>
                  <a:t>P</a:t>
                </a:r>
                <a:r>
                  <a:rPr kumimoji="0" lang="pl-PL" sz="1400" b="1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103B6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Noto Sans" panose="020B0502040504020204" pitchFamily="34" charset="0"/>
                  </a:rPr>
                  <a:t>20 </a:t>
                </a:r>
                <a:r>
                  <a:rPr kumimoji="0" lang="pl-PL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3B6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Noto Sans" panose="020B0502040504020204" pitchFamily="34" charset="0"/>
                  </a:rPr>
                  <a:t>– prognozowana powierzchnia użytkowa mieszkań na jednego mieszkańca</a:t>
                </a:r>
              </a:p>
            </p:txBody>
          </p:sp>
        </mc:Choice>
        <mc:Fallback xmlns="">
          <p:sp>
            <p:nvSpPr>
              <p:cNvPr id="3" name="Prostokąt 2">
                <a:extLst>
                  <a:ext uri="{FF2B5EF4-FFF2-40B4-BE49-F238E27FC236}">
                    <a16:creationId xmlns:a16="http://schemas.microsoft.com/office/drawing/2014/main" id="{0BA6D03E-DA1F-5337-7246-23D9F59845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118" y="3217758"/>
                <a:ext cx="4753051" cy="4608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" cap="flat" cmpd="sng" algn="ctr">
                <a:solidFill>
                  <a:srgbClr val="103B62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AA5D97F-DE35-A05D-87E7-E1A31673F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270207"/>
              </p:ext>
            </p:extLst>
          </p:nvPr>
        </p:nvGraphicFramePr>
        <p:xfrm>
          <a:off x="8662209" y="3217758"/>
          <a:ext cx="5616624" cy="4608512"/>
        </p:xfrm>
        <a:graphic>
          <a:graphicData uri="http://schemas.openxmlformats.org/drawingml/2006/table">
            <a:tbl>
              <a:tblPr firstRow="1" firstCol="1" bandRow="1"/>
              <a:tblGrid>
                <a:gridCol w="3553680">
                  <a:extLst>
                    <a:ext uri="{9D8B030D-6E8A-4147-A177-3AD203B41FA5}">
                      <a16:colId xmlns:a16="http://schemas.microsoft.com/office/drawing/2014/main" val="1749755776"/>
                    </a:ext>
                  </a:extLst>
                </a:gridCol>
                <a:gridCol w="2062944">
                  <a:extLst>
                    <a:ext uri="{9D8B030D-6E8A-4147-A177-3AD203B41FA5}">
                      <a16:colId xmlns:a16="http://schemas.microsoft.com/office/drawing/2014/main" val="795830543"/>
                    </a:ext>
                  </a:extLst>
                </a:gridCol>
              </a:tblGrid>
              <a:tr h="1152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solidFill>
                            <a:srgbClr val="103B6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Noto Sans" panose="020B0502040504020204" pitchFamily="34" charset="0"/>
                        </a:rPr>
                        <a:t>Prognozowana liczba mieszkańców powiększona o 5% (M</a:t>
                      </a:r>
                      <a:r>
                        <a:rPr lang="pl-PL" sz="1600" b="0" baseline="-25000" dirty="0">
                          <a:solidFill>
                            <a:srgbClr val="103B6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Noto Sans" panose="020B0502040504020204" pitchFamily="34" charset="0"/>
                        </a:rPr>
                        <a:t>20</a:t>
                      </a:r>
                      <a:r>
                        <a:rPr lang="pl-PL" sz="1600" b="0" dirty="0">
                          <a:solidFill>
                            <a:srgbClr val="103B6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Noto Sans" panose="020B0502040504020204" pitchFamily="34" charset="0"/>
                        </a:rPr>
                        <a:t>)</a:t>
                      </a:r>
                      <a:endParaRPr lang="pl-PL" sz="1600" b="0" dirty="0">
                        <a:solidFill>
                          <a:srgbClr val="103B62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solidFill>
                            <a:srgbClr val="103B6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4 467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587909"/>
                  </a:ext>
                </a:extLst>
              </a:tr>
              <a:tr h="1152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solidFill>
                            <a:srgbClr val="103B6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Łączna powierzchnia użytkowa mieszkań w gminie (PUM</a:t>
                      </a:r>
                      <a:r>
                        <a:rPr lang="pl-PL" sz="1600" b="0" baseline="-25000" dirty="0">
                          <a:solidFill>
                            <a:srgbClr val="103B6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pl-PL" sz="1600" b="0" dirty="0">
                          <a:solidFill>
                            <a:srgbClr val="103B6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solidFill>
                            <a:srgbClr val="103B6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186 415m</a:t>
                      </a:r>
                      <a:r>
                        <a:rPr lang="pl-PL" sz="1600" b="0" baseline="30000" dirty="0">
                          <a:solidFill>
                            <a:srgbClr val="103B6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476092"/>
                  </a:ext>
                </a:extLst>
              </a:tr>
              <a:tr h="1152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solidFill>
                            <a:srgbClr val="103B6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Noto Sans" panose="020B0502040504020204" pitchFamily="34" charset="0"/>
                        </a:rPr>
                        <a:t>Prognozowana powierzchnia użytkowa mieszkań na jednego mieszkańca (P</a:t>
                      </a:r>
                      <a:r>
                        <a:rPr lang="pl-PL" sz="1600" b="0" baseline="-25000" dirty="0">
                          <a:solidFill>
                            <a:srgbClr val="103B6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Noto Sans" panose="020B0502040504020204" pitchFamily="34" charset="0"/>
                        </a:rPr>
                        <a:t>20</a:t>
                      </a:r>
                      <a:r>
                        <a:rPr lang="pl-PL" sz="1600" b="0" dirty="0">
                          <a:solidFill>
                            <a:srgbClr val="103B6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Noto Sans" panose="020B0502040504020204" pitchFamily="34" charset="0"/>
                        </a:rPr>
                        <a:t>)</a:t>
                      </a:r>
                      <a:endParaRPr lang="pl-PL" sz="1600" b="0" dirty="0">
                        <a:solidFill>
                          <a:srgbClr val="103B62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i="0" kern="1200" dirty="0">
                          <a:solidFill>
                            <a:srgbClr val="103B6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38,7</a:t>
                      </a:r>
                      <a:endParaRPr lang="pl-PL" sz="1600" b="0" dirty="0">
                        <a:solidFill>
                          <a:srgbClr val="103B62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630657"/>
                  </a:ext>
                </a:extLst>
              </a:tr>
              <a:tr h="1152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rgbClr val="103B6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ZAPOTRZEBOWANIE NA NOWĄ ZABUDOWĘ MIESZKANIOWĄ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b="1" dirty="0">
                          <a:solidFill>
                            <a:srgbClr val="C0142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-194</a:t>
                      </a:r>
                      <a:endParaRPr lang="pl-PL" sz="1600" b="1" dirty="0">
                        <a:solidFill>
                          <a:srgbClr val="C01422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B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714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839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831" y="2435610"/>
            <a:ext cx="4823180" cy="5759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CHŁONNOŚĆ TERENÓW NIEZABUDOWANYCH </a:t>
            </a:r>
            <a:b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</a:br>
            <a: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W MPZP I OUZ</a:t>
            </a:r>
          </a:p>
          <a:p>
            <a:pPr algn="ctr">
              <a:lnSpc>
                <a:spcPct val="150000"/>
              </a:lnSpc>
            </a:pPr>
            <a:endParaRPr lang="pl-PL" sz="24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  <a:p>
            <a:pPr>
              <a:lnSpc>
                <a:spcPct val="150000"/>
              </a:lnSpc>
            </a:pPr>
            <a:r>
              <a:rPr lang="pl-PL" sz="24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NIEZABUDOWANE DZIAŁKI </a:t>
            </a:r>
            <a:br>
              <a:rPr lang="pl-PL" sz="24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</a:br>
            <a:r>
              <a:rPr lang="pl-PL" sz="24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NA TERENACH PRZEZNACZONYCH </a:t>
            </a:r>
            <a:br>
              <a:rPr lang="pl-PL" sz="24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</a:br>
            <a:r>
              <a:rPr lang="pl-PL" sz="24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DO ZABUDOWY MIESZKANIOWEJ JEDNORODZNNEJ, WIELORODZINNEJ ORAZ LETNISKOWEJ </a:t>
            </a:r>
            <a:endParaRPr lang="en-US" sz="24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56739" y="204854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0070C0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solidFill>
              <a:srgbClr val="84C67F"/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" name="Obraz 3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3DDD7CBF-7AA0-9E2B-9A74-882506511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  <p:pic>
        <p:nvPicPr>
          <p:cNvPr id="7" name="Obraz 6" descr="Obraz zawierający szkic, rysowanie, diagram, mapa&#10;&#10;Opis wygenerowany automatycznie">
            <a:extLst>
              <a:ext uri="{FF2B5EF4-FFF2-40B4-BE49-F238E27FC236}">
                <a16:creationId xmlns:a16="http://schemas.microsoft.com/office/drawing/2014/main" id="{4FEEFB6D-E2E9-4892-E21B-0226EF816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12" y="331260"/>
            <a:ext cx="12559568" cy="923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85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0095" y="640141"/>
            <a:ext cx="14048892" cy="90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CHŁONNOŚĆ TERENÓW NIEZABUDOWANYCH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56739" y="171789"/>
            <a:ext cx="331261" cy="3012480"/>
            <a:chOff x="0" y="0"/>
            <a:chExt cx="87246" cy="793410"/>
          </a:xfrm>
          <a:solidFill>
            <a:srgbClr val="0070C0"/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solidFill>
              <a:srgbClr val="84C67F"/>
            </a:solidFill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Obraz 2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4B443E9E-16F1-691D-D2A0-8A40E2A03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  <p:graphicFrame>
        <p:nvGraphicFramePr>
          <p:cNvPr id="36" name="Tabela 35">
            <a:extLst>
              <a:ext uri="{FF2B5EF4-FFF2-40B4-BE49-F238E27FC236}">
                <a16:creationId xmlns:a16="http://schemas.microsoft.com/office/drawing/2014/main" id="{788B94E0-FE83-2872-E68B-18AC79D06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094435"/>
              </p:ext>
            </p:extLst>
          </p:nvPr>
        </p:nvGraphicFramePr>
        <p:xfrm>
          <a:off x="4364009" y="2112212"/>
          <a:ext cx="9881063" cy="4540152"/>
        </p:xfrm>
        <a:graphic>
          <a:graphicData uri="http://schemas.openxmlformats.org/drawingml/2006/table">
            <a:tbl>
              <a:tblPr firstRow="1" firstCol="1" bandRow="1"/>
              <a:tblGrid>
                <a:gridCol w="6227791">
                  <a:extLst>
                    <a:ext uri="{9D8B030D-6E8A-4147-A177-3AD203B41FA5}">
                      <a16:colId xmlns:a16="http://schemas.microsoft.com/office/drawing/2014/main" val="1749755776"/>
                    </a:ext>
                  </a:extLst>
                </a:gridCol>
                <a:gridCol w="3653272">
                  <a:extLst>
                    <a:ext uri="{9D8B030D-6E8A-4147-A177-3AD203B41FA5}">
                      <a16:colId xmlns:a16="http://schemas.microsoft.com/office/drawing/2014/main" val="795830543"/>
                    </a:ext>
                  </a:extLst>
                </a:gridCol>
              </a:tblGrid>
              <a:tr h="756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Rodzaj terenów niezabudowanych przeznaczonych </a:t>
                      </a:r>
                      <a:b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pod zabudowę mieszkaniową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Powierzchnia terenów (ha)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587909"/>
                  </a:ext>
                </a:extLst>
              </a:tr>
              <a:tr h="756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tereny przeznaczone w planach miejscowych </a:t>
                      </a:r>
                      <a:b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pod zabudowę mieszkaniową jednorodzinną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37,65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630657"/>
                  </a:ext>
                </a:extLst>
              </a:tr>
              <a:tr h="756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tereny przeznaczone w planach miejscowych </a:t>
                      </a:r>
                      <a:b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pod zabudowę mieszkaniową wielorodzinną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pl-PL" sz="18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6,73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837268"/>
                  </a:ext>
                </a:extLst>
              </a:tr>
              <a:tr h="7566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tereny przeznaczone w planach miejscowych </a:t>
                      </a:r>
                      <a:b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pod zabudowę letniskową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17,12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48163"/>
                  </a:ext>
                </a:extLst>
              </a:tr>
              <a:tr h="756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tereny przeznaczone w planach miejscowych </a:t>
                      </a:r>
                      <a:b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pod zabudowę zagrodową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34,85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335105"/>
                  </a:ext>
                </a:extLst>
              </a:tr>
              <a:tr h="7566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tereny niezabudowane </a:t>
                      </a:r>
                      <a:b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 obszarze uzupełnienia zabudowy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30,15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443999"/>
                  </a:ext>
                </a:extLst>
              </a:tr>
            </a:tbl>
          </a:graphicData>
        </a:graphic>
      </p:graphicFrame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E9A7B46-1721-A550-6FA6-C708F48355CF}"/>
              </a:ext>
            </a:extLst>
          </p:cNvPr>
          <p:cNvSpPr txBox="1"/>
          <p:nvPr/>
        </p:nvSpPr>
        <p:spPr>
          <a:xfrm>
            <a:off x="2060385" y="7222457"/>
            <a:ext cx="14167229" cy="24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  <a:buClr>
                <a:srgbClr val="005CA2"/>
              </a:buClr>
            </a:pPr>
            <a:r>
              <a:rPr lang="pl-PL" sz="2000" dirty="0">
                <a:latin typeface="+mj-lt"/>
                <a:cs typeface="Arial" panose="020B0604020202020204" pitchFamily="34" charset="0"/>
              </a:rPr>
              <a:t>Na podstawie dokonanych obliczeń, stwierdzono iż </a:t>
            </a:r>
            <a:r>
              <a:rPr lang="pl-PL" sz="2000" b="1" dirty="0">
                <a:latin typeface="+mj-lt"/>
                <a:cs typeface="Arial" panose="020B0604020202020204" pitchFamily="34" charset="0"/>
              </a:rPr>
              <a:t>suma chłonności dla poszczególnych rodzajów przeznaczenia wyniosła 4 127 osób</a:t>
            </a:r>
            <a:r>
              <a:rPr lang="pl-PL" sz="2000" dirty="0">
                <a:latin typeface="+mj-lt"/>
                <a:cs typeface="Arial" panose="020B0604020202020204" pitchFamily="34" charset="0"/>
              </a:rPr>
              <a:t>. </a:t>
            </a:r>
            <a:r>
              <a:rPr lang="pl-PL" sz="2000" dirty="0">
                <a:latin typeface="+mj-lt"/>
              </a:rPr>
              <a:t>Zestawienie tej wartości z prognozowanym zapotrzebowaniem na nową zabudowę mieszkaniową w perspektywie 20-letniej, wynoszącym 1 000 osób, wskazuje, że odpowiada ona </a:t>
            </a:r>
            <a:r>
              <a:rPr lang="pl-PL" sz="2000" b="1" dirty="0">
                <a:latin typeface="+mj-lt"/>
              </a:rPr>
              <a:t>413% przewidywanego zapotrzebowania</a:t>
            </a:r>
            <a:r>
              <a:rPr lang="pl-PL" sz="2000" dirty="0">
                <a:latin typeface="+mj-lt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  <a:buClr>
                <a:srgbClr val="005CA2"/>
              </a:buClr>
            </a:pPr>
            <a:r>
              <a:rPr lang="pl-PL" sz="2000" dirty="0">
                <a:latin typeface="+mj-lt"/>
              </a:rPr>
              <a:t>W związku z powyższym </a:t>
            </a:r>
            <a:r>
              <a:rPr lang="pl-PL" sz="2000" b="1" dirty="0">
                <a:latin typeface="+mj-lt"/>
              </a:rPr>
              <a:t>nie jest możliwe wyznaczenie nowych stref, dopuszczających zabudowę mieszkaniową </a:t>
            </a:r>
            <a:r>
              <a:rPr lang="pl-PL" sz="2000" dirty="0">
                <a:latin typeface="+mj-lt"/>
              </a:rPr>
              <a:t>(tj. SJ, SW oraz SZ) poza obszarem uzupełnienia zabudowy (OUZ), bądź istniejącą zabudową mieszkaniową lub terenami przeznaczonymi w planach miejscowych pod funkcje mieszkaniowe.</a:t>
            </a:r>
            <a:endParaRPr lang="pl-PL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80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9554" y="1353993"/>
            <a:ext cx="14048892" cy="72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pl-PL" sz="55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WNIOSKI ZŁOŻONE PRZEZ MIESZKAŃCÓW</a:t>
            </a:r>
            <a:endParaRPr lang="en-US" sz="55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56739" y="165630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219700" y="3026157"/>
            <a:ext cx="7848600" cy="1257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0"/>
              </a:lnSpc>
            </a:pPr>
            <a:r>
              <a:rPr lang="pl-PL" sz="3100" dirty="0">
                <a:solidFill>
                  <a:srgbClr val="000000"/>
                </a:solidFill>
                <a:latin typeface="+mj-lt"/>
                <a:ea typeface="Lato"/>
                <a:cs typeface="Lato"/>
                <a:sym typeface="Lato"/>
              </a:rPr>
              <a:t>Termin składania wniosków</a:t>
            </a:r>
          </a:p>
          <a:p>
            <a:pPr algn="ctr">
              <a:lnSpc>
                <a:spcPts val="4960"/>
              </a:lnSpc>
            </a:pPr>
            <a:r>
              <a:rPr lang="pl-PL" sz="4000" b="1" dirty="0">
                <a:solidFill>
                  <a:srgbClr val="000000"/>
                </a:solidFill>
                <a:latin typeface="+mj-lt"/>
                <a:ea typeface="Lato"/>
                <a:cs typeface="Lato"/>
                <a:sym typeface="Lato"/>
              </a:rPr>
              <a:t>Do 22.04.2024 r.</a:t>
            </a:r>
            <a:endParaRPr lang="en-US" sz="4000" b="1" dirty="0">
              <a:solidFill>
                <a:srgbClr val="000000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sp>
        <p:nvSpPr>
          <p:cNvPr id="41" name="TextBox 35">
            <a:extLst>
              <a:ext uri="{FF2B5EF4-FFF2-40B4-BE49-F238E27FC236}">
                <a16:creationId xmlns:a16="http://schemas.microsoft.com/office/drawing/2014/main" id="{2A02E888-0387-1584-2925-9EF3EF65C543}"/>
              </a:ext>
            </a:extLst>
          </p:cNvPr>
          <p:cNvSpPr txBox="1"/>
          <p:nvPr/>
        </p:nvSpPr>
        <p:spPr>
          <a:xfrm>
            <a:off x="4279926" y="5025898"/>
            <a:ext cx="9728148" cy="1226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0"/>
              </a:lnSpc>
            </a:pPr>
            <a:r>
              <a:rPr lang="pl-PL" sz="3200" b="1" u="sng" dirty="0">
                <a:solidFill>
                  <a:srgbClr val="000000"/>
                </a:solidFill>
                <a:latin typeface="+mj-lt"/>
                <a:ea typeface="Lato"/>
                <a:cs typeface="Lato"/>
                <a:sym typeface="Lato"/>
              </a:rPr>
              <a:t>Ilość wniosków, które wpłynęły w terminie: 34</a:t>
            </a:r>
          </a:p>
          <a:p>
            <a:pPr algn="ctr">
              <a:lnSpc>
                <a:spcPts val="4960"/>
              </a:lnSpc>
            </a:pPr>
            <a:r>
              <a:rPr lang="pl-PL" sz="3200" b="1" u="sng" dirty="0">
                <a:solidFill>
                  <a:srgbClr val="000000"/>
                </a:solidFill>
                <a:latin typeface="+mj-lt"/>
                <a:ea typeface="Lato"/>
                <a:cs typeface="Lato"/>
                <a:sym typeface="Lato"/>
              </a:rPr>
              <a:t>Ilość wniosków, które wpłynęły po terminie: 57</a:t>
            </a:r>
            <a:endParaRPr lang="en-US" sz="3200" b="1" u="sng" dirty="0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C29A6839-81F8-F97B-C428-8F25AD97F532}"/>
              </a:ext>
            </a:extLst>
          </p:cNvPr>
          <p:cNvSpPr/>
          <p:nvPr/>
        </p:nvSpPr>
        <p:spPr>
          <a:xfrm>
            <a:off x="5219700" y="2641969"/>
            <a:ext cx="7848600" cy="199974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2A1FE45A-859B-38F2-C85C-F8B0F1D8F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1A919AF-395B-3F8B-8A28-E68C78398A15}"/>
              </a:ext>
            </a:extLst>
          </p:cNvPr>
          <p:cNvSpPr txBox="1"/>
          <p:nvPr/>
        </p:nvSpPr>
        <p:spPr>
          <a:xfrm>
            <a:off x="5105400" y="6838865"/>
            <a:ext cx="8115300" cy="229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  <a:buClr>
                <a:srgbClr val="005CA2"/>
              </a:buClr>
            </a:pPr>
            <a:r>
              <a:rPr lang="pl-PL" sz="2400" b="1" dirty="0">
                <a:latin typeface="+mj-lt"/>
                <a:cs typeface="Arial" panose="020B0604020202020204" pitchFamily="34" charset="0"/>
              </a:rPr>
              <a:t>Sposób rozpatrzenia wniosków złożonych do planu ogólnego:</a:t>
            </a:r>
          </a:p>
          <a:p>
            <a:pPr marL="342900" indent="-342900" algn="just">
              <a:lnSpc>
                <a:spcPct val="120000"/>
              </a:lnSpc>
              <a:spcAft>
                <a:spcPts val="1200"/>
              </a:spcAft>
              <a:buClr>
                <a:srgbClr val="005CA2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latin typeface="+mj-lt"/>
                <a:cs typeface="Arial" panose="020B0604020202020204" pitchFamily="34" charset="0"/>
              </a:rPr>
              <a:t>31 wniosków uwzględnionych,</a:t>
            </a:r>
          </a:p>
          <a:p>
            <a:pPr marL="342900" indent="-342900" algn="just">
              <a:lnSpc>
                <a:spcPct val="120000"/>
              </a:lnSpc>
              <a:spcAft>
                <a:spcPts val="1200"/>
              </a:spcAft>
              <a:buClr>
                <a:srgbClr val="005CA2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latin typeface="+mj-lt"/>
                <a:cs typeface="Arial" panose="020B0604020202020204" pitchFamily="34" charset="0"/>
              </a:rPr>
              <a:t>12 wniosków częściowo uwzględnionych,</a:t>
            </a:r>
          </a:p>
          <a:p>
            <a:pPr marL="342900" indent="-342900" algn="just">
              <a:lnSpc>
                <a:spcPct val="120000"/>
              </a:lnSpc>
              <a:spcAft>
                <a:spcPts val="1200"/>
              </a:spcAft>
              <a:buClr>
                <a:srgbClr val="005CA2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latin typeface="+mj-lt"/>
                <a:cs typeface="Arial" panose="020B0604020202020204" pitchFamily="34" charset="0"/>
              </a:rPr>
              <a:t>48 wniosków nieuwzględnionych.</a:t>
            </a:r>
          </a:p>
        </p:txBody>
      </p:sp>
    </p:spTree>
    <p:extLst>
      <p:ext uri="{BB962C8B-B14F-4D97-AF65-F5344CB8AC3E}">
        <p14:creationId xmlns:p14="http://schemas.microsoft.com/office/powerpoint/2010/main" val="387099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8C22E-BE47-6FDE-CEF8-AEFC5CDDF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F3127C2-9242-E66B-B12D-1449854C0FF5}"/>
              </a:ext>
            </a:extLst>
          </p:cNvPr>
          <p:cNvSpPr txBox="1"/>
          <p:nvPr/>
        </p:nvSpPr>
        <p:spPr>
          <a:xfrm>
            <a:off x="544513" y="2923026"/>
            <a:ext cx="4560887" cy="209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WNIOSKI ZŁOŻONE </a:t>
            </a:r>
          </a:p>
          <a:p>
            <a:pPr>
              <a:lnSpc>
                <a:spcPts val="5599"/>
              </a:lnSpc>
            </a:pPr>
            <a: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PRZEZ MIESZKAŃCÓW</a:t>
            </a:r>
            <a:b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</a:br>
            <a:r>
              <a:rPr lang="pl-PL" sz="36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I INWESTORÓW</a:t>
            </a:r>
            <a:endParaRPr lang="en-US" sz="36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A98717D1-578A-CA5A-2A3C-A134601D468C}"/>
              </a:ext>
            </a:extLst>
          </p:cNvPr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CB49515-E98C-990E-8112-33D1EF9096DF}"/>
                </a:ext>
              </a:extLst>
            </p:cNvPr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A0E32B0-36CB-51D2-70A3-A796050A0ABE}"/>
                </a:ext>
              </a:extLst>
            </p:cNvPr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9CC8610-26B8-3762-6A5F-159360136B36}"/>
              </a:ext>
            </a:extLst>
          </p:cNvPr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A11588C-470B-49DA-3E38-30710B9EB070}"/>
                </a:ext>
              </a:extLst>
            </p:cNvPr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1FC7B321-7B2E-E028-577C-47FABFF65B73}"/>
                </a:ext>
              </a:extLst>
            </p:cNvPr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D251A799-6AF2-1CF2-5B0A-544404462E9C}"/>
              </a:ext>
            </a:extLst>
          </p:cNvPr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2F02B74-3B55-40B1-9BBB-1715709C94A4}"/>
                </a:ext>
              </a:extLst>
            </p:cNvPr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83310A27-FFF1-977F-38CA-5ADC6E0797AE}"/>
                </a:ext>
              </a:extLst>
            </p:cNvPr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FD0FD63F-3EEA-AA9F-7DC7-4974F4A7F611}"/>
              </a:ext>
            </a:extLst>
          </p:cNvPr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E4FC69A-B824-55FA-1ED1-DFF586D95B24}"/>
                </a:ext>
              </a:extLst>
            </p:cNvPr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A4D48C85-460D-4ED4-E5A6-221B242A668B}"/>
                </a:ext>
              </a:extLst>
            </p:cNvPr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70B15468-9291-4135-5578-56080A52B4DB}"/>
              </a:ext>
            </a:extLst>
          </p:cNvPr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FEADFCFC-7E5D-308C-FBEE-6CC45DDD088C}"/>
                </a:ext>
              </a:extLst>
            </p:cNvPr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1A274FD0-5C6C-2424-F623-AF54C2D8E965}"/>
                </a:ext>
              </a:extLst>
            </p:cNvPr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9505F9C9-9126-C2E8-5EA7-093DDC631FEB}"/>
              </a:ext>
            </a:extLst>
          </p:cNvPr>
          <p:cNvGrpSpPr/>
          <p:nvPr/>
        </p:nvGrpSpPr>
        <p:grpSpPr>
          <a:xfrm>
            <a:off x="17956739" y="204854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2A2153C-E00C-1675-6692-CF353A8879D9}"/>
                </a:ext>
              </a:extLst>
            </p:cNvPr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4EA03C1-A06C-FBE0-D65A-A4B13355D7A7}"/>
                </a:ext>
              </a:extLst>
            </p:cNvPr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3E736467-6028-A135-B1F8-AC4AE2CBF2EA}"/>
              </a:ext>
            </a:extLst>
          </p:cNvPr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36FA584-3D08-073E-2B5E-E66A432D0270}"/>
                </a:ext>
              </a:extLst>
            </p:cNvPr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862D4B3-20B6-8A41-0074-B201B78E0D14}"/>
                </a:ext>
              </a:extLst>
            </p:cNvPr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6DD138EC-A698-BB3E-79E0-00439F99E4FB}"/>
              </a:ext>
            </a:extLst>
          </p:cNvPr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CB9F175-C721-D869-AA29-9CB5A83FF034}"/>
                </a:ext>
              </a:extLst>
            </p:cNvPr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8232E7F7-A23E-1555-57A2-1627D2D610BD}"/>
                </a:ext>
              </a:extLst>
            </p:cNvPr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342E9092-764A-4CC3-1CAF-E561B2090A3E}"/>
              </a:ext>
            </a:extLst>
          </p:cNvPr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BF1F21FB-CF4C-9176-1560-BAD031DBFED9}"/>
                </a:ext>
              </a:extLst>
            </p:cNvPr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2A45F79B-4917-671D-BCCD-4A9F25563CA5}"/>
                </a:ext>
              </a:extLst>
            </p:cNvPr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" name="Obraz 3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2C7C9529-2198-EA46-BA92-89C8A0F3F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  <p:pic>
        <p:nvPicPr>
          <p:cNvPr id="5" name="Obraz 4" descr="Obraz zawierający mapa, atlas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8FD8D82-9645-8A4B-7D7C-485AC27DD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1261"/>
            <a:ext cx="13610096" cy="96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41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93ED3D-A9B6-2138-3A78-BEFCB19D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1021555"/>
            <a:ext cx="12350058" cy="947573"/>
          </a:xfrm>
          <a:solidFill>
            <a:srgbClr val="2852AD"/>
          </a:solidFill>
        </p:spPr>
        <p:txBody>
          <a:bodyPr vert="horz" lIns="216000" tIns="162000" rIns="216000" bIns="16200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4800" b="1" dirty="0">
                <a:solidFill>
                  <a:schemeClr val="bg1"/>
                </a:solidFill>
                <a:latin typeface="Arial" panose="020B0604020202020204" pitchFamily="34" charset="0"/>
                <a:ea typeface="AppleGothic" pitchFamily="2" charset="-127"/>
                <a:cs typeface="Arial" panose="020B0604020202020204" pitchFamily="34" charset="0"/>
              </a:rPr>
              <a:t>ETAPY SPORZĄDZANIA PLANU OGÓLNEGO</a:t>
            </a:r>
          </a:p>
        </p:txBody>
      </p:sp>
      <p:grpSp>
        <p:nvGrpSpPr>
          <p:cNvPr id="42" name="Grupa 41">
            <a:extLst>
              <a:ext uri="{FF2B5EF4-FFF2-40B4-BE49-F238E27FC236}">
                <a16:creationId xmlns:a16="http://schemas.microsoft.com/office/drawing/2014/main" id="{9E46EA21-B13B-D9BD-CAA6-B5E73BAE91FD}"/>
              </a:ext>
            </a:extLst>
          </p:cNvPr>
          <p:cNvGrpSpPr/>
          <p:nvPr/>
        </p:nvGrpSpPr>
        <p:grpSpPr>
          <a:xfrm>
            <a:off x="711971" y="3178415"/>
            <a:ext cx="16864058" cy="6070056"/>
            <a:chOff x="474647" y="1795045"/>
            <a:chExt cx="11242705" cy="4046704"/>
          </a:xfrm>
        </p:grpSpPr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id="{E366A659-0504-2AD3-2B8F-BA632461866D}"/>
                </a:ext>
              </a:extLst>
            </p:cNvPr>
            <p:cNvGrpSpPr/>
            <p:nvPr/>
          </p:nvGrpSpPr>
          <p:grpSpPr>
            <a:xfrm>
              <a:off x="474647" y="2600609"/>
              <a:ext cx="11242705" cy="3241140"/>
              <a:chOff x="479928" y="2591555"/>
              <a:chExt cx="11242705" cy="3241140"/>
            </a:xfrm>
          </p:grpSpPr>
          <p:sp>
            <p:nvSpPr>
              <p:cNvPr id="28" name="Prostokąt 27">
                <a:extLst>
                  <a:ext uri="{FF2B5EF4-FFF2-40B4-BE49-F238E27FC236}">
                    <a16:creationId xmlns:a16="http://schemas.microsoft.com/office/drawing/2014/main" id="{076ECF08-A6A8-B34E-D319-3FF5198E5575}"/>
                  </a:ext>
                </a:extLst>
              </p:cNvPr>
              <p:cNvSpPr/>
              <p:nvPr/>
            </p:nvSpPr>
            <p:spPr>
              <a:xfrm>
                <a:off x="479928" y="4338869"/>
                <a:ext cx="2210365" cy="9506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pl-PL" sz="2400" dirty="0">
                    <a:solidFill>
                      <a:srgbClr val="2852AD"/>
                    </a:solidFill>
                  </a:rPr>
                  <a:t>Uchwała o przystąpieniu do sporządzania planu</a:t>
                </a:r>
              </a:p>
            </p:txBody>
          </p:sp>
          <p:sp>
            <p:nvSpPr>
              <p:cNvPr id="17" name="Owal 16">
                <a:extLst>
                  <a:ext uri="{FF2B5EF4-FFF2-40B4-BE49-F238E27FC236}">
                    <a16:creationId xmlns:a16="http://schemas.microsoft.com/office/drawing/2014/main" id="{52225F52-120A-DF93-93B8-2EC9B4925A25}"/>
                  </a:ext>
                </a:extLst>
              </p:cNvPr>
              <p:cNvSpPr/>
              <p:nvPr/>
            </p:nvSpPr>
            <p:spPr>
              <a:xfrm>
                <a:off x="9780006" y="2591555"/>
                <a:ext cx="1674890" cy="1674890"/>
              </a:xfrm>
              <a:prstGeom prst="ellipse">
                <a:avLst/>
              </a:prstGeom>
              <a:solidFill>
                <a:srgbClr val="2852AD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/>
              </a:p>
            </p:txBody>
          </p:sp>
          <p:sp>
            <p:nvSpPr>
              <p:cNvPr id="14" name="Łącznik międzystronicowy 13">
                <a:extLst>
                  <a:ext uri="{FF2B5EF4-FFF2-40B4-BE49-F238E27FC236}">
                    <a16:creationId xmlns:a16="http://schemas.microsoft.com/office/drawing/2014/main" id="{5AB3BC0A-8D95-E9BB-C201-242BF7DE5FB1}"/>
                  </a:ext>
                </a:extLst>
              </p:cNvPr>
              <p:cNvSpPr/>
              <p:nvPr/>
            </p:nvSpPr>
            <p:spPr>
              <a:xfrm rot="16200000">
                <a:off x="8906347" y="2976327"/>
                <a:ext cx="841972" cy="905345"/>
              </a:xfrm>
              <a:prstGeom prst="flowChartOffpageConnector">
                <a:avLst/>
              </a:prstGeom>
              <a:solidFill>
                <a:srgbClr val="A8C4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/>
              </a:p>
            </p:txBody>
          </p:sp>
          <p:sp>
            <p:nvSpPr>
              <p:cNvPr id="15" name="Owal 14">
                <a:extLst>
                  <a:ext uri="{FF2B5EF4-FFF2-40B4-BE49-F238E27FC236}">
                    <a16:creationId xmlns:a16="http://schemas.microsoft.com/office/drawing/2014/main" id="{3E051D01-00B2-4AEC-CC87-7DCD37EA1D0B}"/>
                  </a:ext>
                </a:extLst>
              </p:cNvPr>
              <p:cNvSpPr/>
              <p:nvPr/>
            </p:nvSpPr>
            <p:spPr>
              <a:xfrm>
                <a:off x="7521921" y="2591555"/>
                <a:ext cx="1674890" cy="1674890"/>
              </a:xfrm>
              <a:prstGeom prst="ellipse">
                <a:avLst/>
              </a:prstGeom>
              <a:solidFill>
                <a:srgbClr val="2852AD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/>
              </a:p>
            </p:txBody>
          </p:sp>
          <p:sp>
            <p:nvSpPr>
              <p:cNvPr id="12" name="Łącznik międzystronicowy 11">
                <a:extLst>
                  <a:ext uri="{FF2B5EF4-FFF2-40B4-BE49-F238E27FC236}">
                    <a16:creationId xmlns:a16="http://schemas.microsoft.com/office/drawing/2014/main" id="{D078ADA1-C8EF-1EF9-CBED-B7D800C295CE}"/>
                  </a:ext>
                </a:extLst>
              </p:cNvPr>
              <p:cNvSpPr/>
              <p:nvPr/>
            </p:nvSpPr>
            <p:spPr>
              <a:xfrm rot="16200000">
                <a:off x="6648262" y="2976327"/>
                <a:ext cx="841972" cy="905345"/>
              </a:xfrm>
              <a:prstGeom prst="flowChartOffpageConnector">
                <a:avLst/>
              </a:prstGeom>
              <a:solidFill>
                <a:srgbClr val="A8C4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/>
              </a:p>
            </p:txBody>
          </p:sp>
          <p:sp>
            <p:nvSpPr>
              <p:cNvPr id="13" name="Owal 12">
                <a:extLst>
                  <a:ext uri="{FF2B5EF4-FFF2-40B4-BE49-F238E27FC236}">
                    <a16:creationId xmlns:a16="http://schemas.microsoft.com/office/drawing/2014/main" id="{7229305E-97A5-C345-C81F-BD784E0B876D}"/>
                  </a:ext>
                </a:extLst>
              </p:cNvPr>
              <p:cNvSpPr/>
              <p:nvPr/>
            </p:nvSpPr>
            <p:spPr>
              <a:xfrm>
                <a:off x="5263836" y="2591555"/>
                <a:ext cx="1674890" cy="1674890"/>
              </a:xfrm>
              <a:prstGeom prst="ellipse">
                <a:avLst/>
              </a:prstGeom>
              <a:solidFill>
                <a:srgbClr val="2852AD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 dirty="0"/>
              </a:p>
            </p:txBody>
          </p:sp>
          <p:sp>
            <p:nvSpPr>
              <p:cNvPr id="10" name="Łącznik międzystronicowy 9">
                <a:extLst>
                  <a:ext uri="{FF2B5EF4-FFF2-40B4-BE49-F238E27FC236}">
                    <a16:creationId xmlns:a16="http://schemas.microsoft.com/office/drawing/2014/main" id="{C13E841E-A715-82EB-7732-4250242CEA17}"/>
                  </a:ext>
                </a:extLst>
              </p:cNvPr>
              <p:cNvSpPr/>
              <p:nvPr/>
            </p:nvSpPr>
            <p:spPr>
              <a:xfrm rot="16200000">
                <a:off x="4390177" y="2976327"/>
                <a:ext cx="841972" cy="905345"/>
              </a:xfrm>
              <a:prstGeom prst="flowChartOffpageConnector">
                <a:avLst/>
              </a:prstGeom>
              <a:solidFill>
                <a:srgbClr val="A8C4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/>
              </a:p>
            </p:txBody>
          </p:sp>
          <p:sp>
            <p:nvSpPr>
              <p:cNvPr id="11" name="Owal 10">
                <a:extLst>
                  <a:ext uri="{FF2B5EF4-FFF2-40B4-BE49-F238E27FC236}">
                    <a16:creationId xmlns:a16="http://schemas.microsoft.com/office/drawing/2014/main" id="{CBD8CAD9-24E2-EF70-4B20-AB99C2464756}"/>
                  </a:ext>
                </a:extLst>
              </p:cNvPr>
              <p:cNvSpPr/>
              <p:nvPr/>
            </p:nvSpPr>
            <p:spPr>
              <a:xfrm>
                <a:off x="3005751" y="2591555"/>
                <a:ext cx="1674890" cy="1674890"/>
              </a:xfrm>
              <a:prstGeom prst="ellipse">
                <a:avLst/>
              </a:prstGeom>
              <a:solidFill>
                <a:srgbClr val="2852AD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/>
              </a:p>
            </p:txBody>
          </p:sp>
          <p:sp>
            <p:nvSpPr>
              <p:cNvPr id="5" name="Łącznik międzystronicowy 4">
                <a:extLst>
                  <a:ext uri="{FF2B5EF4-FFF2-40B4-BE49-F238E27FC236}">
                    <a16:creationId xmlns:a16="http://schemas.microsoft.com/office/drawing/2014/main" id="{6F12902B-A6F1-3387-EB69-EA9CDED446FD}"/>
                  </a:ext>
                </a:extLst>
              </p:cNvPr>
              <p:cNvSpPr/>
              <p:nvPr/>
            </p:nvSpPr>
            <p:spPr>
              <a:xfrm rot="16200000">
                <a:off x="2132092" y="2976327"/>
                <a:ext cx="841972" cy="905345"/>
              </a:xfrm>
              <a:prstGeom prst="flowChartOffpageConnector">
                <a:avLst/>
              </a:prstGeom>
              <a:solidFill>
                <a:srgbClr val="A8C4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 dirty="0"/>
              </a:p>
            </p:txBody>
          </p:sp>
          <p:sp>
            <p:nvSpPr>
              <p:cNvPr id="4" name="Owal 3">
                <a:extLst>
                  <a:ext uri="{FF2B5EF4-FFF2-40B4-BE49-F238E27FC236}">
                    <a16:creationId xmlns:a16="http://schemas.microsoft.com/office/drawing/2014/main" id="{B2F5687B-C0D3-BAA8-C992-BC4DFB0807CA}"/>
                  </a:ext>
                </a:extLst>
              </p:cNvPr>
              <p:cNvSpPr/>
              <p:nvPr/>
            </p:nvSpPr>
            <p:spPr>
              <a:xfrm>
                <a:off x="747666" y="2591555"/>
                <a:ext cx="1674890" cy="1674890"/>
              </a:xfrm>
              <a:prstGeom prst="ellipse">
                <a:avLst/>
              </a:prstGeom>
              <a:solidFill>
                <a:srgbClr val="2852AD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 dirty="0"/>
              </a:p>
            </p:txBody>
          </p:sp>
          <p:pic>
            <p:nvPicPr>
              <p:cNvPr id="19" name="Grafika 18" descr="Kontrakt z wypełnieniem pełnym">
                <a:extLst>
                  <a:ext uri="{FF2B5EF4-FFF2-40B4-BE49-F238E27FC236}">
                    <a16:creationId xmlns:a16="http://schemas.microsoft.com/office/drawing/2014/main" id="{6181DEBB-DB1F-D06C-C935-048699201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27911" y="29717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1" name="Grafika 20" descr="Podpis z wypełnieniem pełnym">
                <a:extLst>
                  <a:ext uri="{FF2B5EF4-FFF2-40B4-BE49-F238E27FC236}">
                    <a16:creationId xmlns:a16="http://schemas.microsoft.com/office/drawing/2014/main" id="{6564D5AC-F74A-0782-3964-0A44A74D2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160251" y="29717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3" name="Grafika 22" descr="Plan z wypełnieniem pełnym">
                <a:extLst>
                  <a:ext uri="{FF2B5EF4-FFF2-40B4-BE49-F238E27FC236}">
                    <a16:creationId xmlns:a16="http://schemas.microsoft.com/office/drawing/2014/main" id="{F15502E5-60A0-E674-512B-1BEB8EDA1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644081" y="29717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5" name="Grafika 24" descr="Użytkownicy z wypełnieniem pełnym">
                <a:extLst>
                  <a:ext uri="{FF2B5EF4-FFF2-40B4-BE49-F238E27FC236}">
                    <a16:creationId xmlns:a16="http://schemas.microsoft.com/office/drawing/2014/main" id="{252BF23F-0905-24AA-689D-331CF63CB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900658" y="29717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7" name="Grafika 26" descr="Otwarta koperta z wypełnieniem pełnym">
                <a:extLst>
                  <a:ext uri="{FF2B5EF4-FFF2-40B4-BE49-F238E27FC236}">
                    <a16:creationId xmlns:a16="http://schemas.microsoft.com/office/drawing/2014/main" id="{199BE18D-7CCB-6762-1C22-CB203338D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385996" y="297179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9" name="Prostokąt 28">
                <a:extLst>
                  <a:ext uri="{FF2B5EF4-FFF2-40B4-BE49-F238E27FC236}">
                    <a16:creationId xmlns:a16="http://schemas.microsoft.com/office/drawing/2014/main" id="{D0ABC2D8-F9FE-E690-3933-0BD766294529}"/>
                  </a:ext>
                </a:extLst>
              </p:cNvPr>
              <p:cNvSpPr/>
              <p:nvPr/>
            </p:nvSpPr>
            <p:spPr>
              <a:xfrm>
                <a:off x="2738013" y="4338869"/>
                <a:ext cx="2210365" cy="9506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pl-PL" sz="2400" dirty="0">
                    <a:solidFill>
                      <a:srgbClr val="2852AD"/>
                    </a:solidFill>
                  </a:rPr>
                  <a:t>Zbieranie wniosków do projektu planu</a:t>
                </a:r>
              </a:p>
            </p:txBody>
          </p:sp>
          <p:sp>
            <p:nvSpPr>
              <p:cNvPr id="30" name="Prostokąt 29">
                <a:extLst>
                  <a:ext uri="{FF2B5EF4-FFF2-40B4-BE49-F238E27FC236}">
                    <a16:creationId xmlns:a16="http://schemas.microsoft.com/office/drawing/2014/main" id="{7A3FED7E-A1A2-5DBA-C7D3-7C2A616319DF}"/>
                  </a:ext>
                </a:extLst>
              </p:cNvPr>
              <p:cNvSpPr/>
              <p:nvPr/>
            </p:nvSpPr>
            <p:spPr>
              <a:xfrm>
                <a:off x="4996098" y="4338869"/>
                <a:ext cx="2210365" cy="9506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pl-PL" sz="2400" dirty="0">
                    <a:solidFill>
                      <a:srgbClr val="2852AD"/>
                    </a:solidFill>
                  </a:rPr>
                  <a:t>Sporządzanie projektu planu ogólnego</a:t>
                </a:r>
              </a:p>
            </p:txBody>
          </p:sp>
          <p:sp>
            <p:nvSpPr>
              <p:cNvPr id="31" name="Prostokąt 30">
                <a:extLst>
                  <a:ext uri="{FF2B5EF4-FFF2-40B4-BE49-F238E27FC236}">
                    <a16:creationId xmlns:a16="http://schemas.microsoft.com/office/drawing/2014/main" id="{9DCD9986-CB3C-7731-C6B8-12A465020FAB}"/>
                  </a:ext>
                </a:extLst>
              </p:cNvPr>
              <p:cNvSpPr/>
              <p:nvPr/>
            </p:nvSpPr>
            <p:spPr>
              <a:xfrm>
                <a:off x="7252675" y="4338869"/>
                <a:ext cx="2210365" cy="14938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pl-PL" sz="2400" dirty="0">
                    <a:solidFill>
                      <a:srgbClr val="2852AD"/>
                    </a:solidFill>
                  </a:rPr>
                  <a:t>Uzgodnienia i opiniowanie projektu oraz konsultacje społeczne</a:t>
                </a:r>
              </a:p>
            </p:txBody>
          </p:sp>
          <p:sp>
            <p:nvSpPr>
              <p:cNvPr id="33" name="Prostokąt 32">
                <a:extLst>
                  <a:ext uri="{FF2B5EF4-FFF2-40B4-BE49-F238E27FC236}">
                    <a16:creationId xmlns:a16="http://schemas.microsoft.com/office/drawing/2014/main" id="{A7F7D921-9B94-7F22-D229-161FD75066D7}"/>
                  </a:ext>
                </a:extLst>
              </p:cNvPr>
              <p:cNvSpPr/>
              <p:nvPr/>
            </p:nvSpPr>
            <p:spPr>
              <a:xfrm>
                <a:off x="9512268" y="4338869"/>
                <a:ext cx="2210365" cy="9506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>
                  <a:spcAft>
                    <a:spcPts val="1800"/>
                  </a:spcAft>
                </a:pPr>
                <a:r>
                  <a:rPr lang="pl-PL" sz="2400" dirty="0">
                    <a:solidFill>
                      <a:srgbClr val="2852AD"/>
                    </a:solidFill>
                  </a:rPr>
                  <a:t>Uchwalenie planu ogólnego</a:t>
                </a:r>
              </a:p>
              <a:p>
                <a:pPr algn="ctr"/>
                <a:r>
                  <a:rPr lang="pl-PL" sz="2400" i="1" dirty="0">
                    <a:solidFill>
                      <a:srgbClr val="F4B400"/>
                    </a:solidFill>
                  </a:rPr>
                  <a:t>DO CZERWCA 2026</a:t>
                </a:r>
              </a:p>
            </p:txBody>
          </p:sp>
        </p:grpSp>
        <p:sp>
          <p:nvSpPr>
            <p:cNvPr id="37" name="Trójkąt 36">
              <a:extLst>
                <a:ext uri="{FF2B5EF4-FFF2-40B4-BE49-F238E27FC236}">
                  <a16:creationId xmlns:a16="http://schemas.microsoft.com/office/drawing/2014/main" id="{65634A2B-E440-2FDB-EF96-AEF9410D7589}"/>
                </a:ext>
              </a:extLst>
            </p:cNvPr>
            <p:cNvSpPr/>
            <p:nvPr/>
          </p:nvSpPr>
          <p:spPr>
            <a:xfrm rot="10800000">
              <a:off x="8154736" y="2209766"/>
              <a:ext cx="365155" cy="314789"/>
            </a:xfrm>
            <a:prstGeom prst="triangle">
              <a:avLst/>
            </a:prstGeom>
            <a:solidFill>
              <a:srgbClr val="F4B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0841B303-9C5C-8F3B-475B-E1269E80A834}"/>
                </a:ext>
              </a:extLst>
            </p:cNvPr>
            <p:cNvSpPr/>
            <p:nvPr/>
          </p:nvSpPr>
          <p:spPr>
            <a:xfrm>
              <a:off x="7365999" y="1795045"/>
              <a:ext cx="1942628" cy="353615"/>
            </a:xfrm>
            <a:prstGeom prst="rect">
              <a:avLst/>
            </a:prstGeom>
            <a:solidFill>
              <a:srgbClr val="F4B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sz="2700" dirty="0">
                  <a:solidFill>
                    <a:schemeClr val="bg1"/>
                  </a:solidFill>
                </a:rPr>
                <a:t>AKTUALNY ETAP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844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3A90A-BFA5-52F8-5CA8-88499B369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0CC486C-ADB1-4AF4-8ACC-AC83FBC2F38C}"/>
              </a:ext>
            </a:extLst>
          </p:cNvPr>
          <p:cNvSpPr txBox="1"/>
          <p:nvPr/>
        </p:nvSpPr>
        <p:spPr>
          <a:xfrm>
            <a:off x="2286114" y="1096975"/>
            <a:ext cx="14796846" cy="724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pl-PL" sz="55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KONSULTACJE SPOŁECZNE  12.01.2026 - 27.02.2026</a:t>
            </a:r>
            <a:endParaRPr lang="en-US" sz="55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69EBE82D-6D42-541C-4AFA-34123E57B73C}"/>
              </a:ext>
            </a:extLst>
          </p:cNvPr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41A1636-7EAB-5843-4884-0E2EDC5D0E86}"/>
                </a:ext>
              </a:extLst>
            </p:cNvPr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BBC569E-BBA1-0EF9-B3D3-E5DEA9ECF55D}"/>
                </a:ext>
              </a:extLst>
            </p:cNvPr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68A37E3-C9D8-CFD2-360A-510DCAB5CBEF}"/>
              </a:ext>
            </a:extLst>
          </p:cNvPr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D707020-7784-1458-57C5-BFA50C4279C4}"/>
                </a:ext>
              </a:extLst>
            </p:cNvPr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CF7DC84-A65C-5A1F-2882-F0662E5EFC70}"/>
                </a:ext>
              </a:extLst>
            </p:cNvPr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870627B-06FD-39FA-29BB-626EA9E555AC}"/>
              </a:ext>
            </a:extLst>
          </p:cNvPr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F88023F-42E2-64C9-0D73-D0FA5CF434FD}"/>
                </a:ext>
              </a:extLst>
            </p:cNvPr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B31EEDD2-9583-5AED-6115-78302A74945D}"/>
                </a:ext>
              </a:extLst>
            </p:cNvPr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A359132D-0494-B4D9-B66D-5539C869295E}"/>
              </a:ext>
            </a:extLst>
          </p:cNvPr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5C080FD-9425-F0D1-7BF0-C6045580EAEE}"/>
                </a:ext>
              </a:extLst>
            </p:cNvPr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F324F2F5-C99A-E060-DF87-1E65387B289E}"/>
                </a:ext>
              </a:extLst>
            </p:cNvPr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099E0457-5413-FFC5-84AC-A374706E569D}"/>
              </a:ext>
            </a:extLst>
          </p:cNvPr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779A279-4CE4-0D43-0F94-6DA415751386}"/>
                </a:ext>
              </a:extLst>
            </p:cNvPr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7AA885C8-D993-137C-C80B-A3D63A69588D}"/>
                </a:ext>
              </a:extLst>
            </p:cNvPr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4060C25-C6D4-8ECA-61FD-30CE2FDFFD38}"/>
              </a:ext>
            </a:extLst>
          </p:cNvPr>
          <p:cNvGrpSpPr/>
          <p:nvPr/>
        </p:nvGrpSpPr>
        <p:grpSpPr>
          <a:xfrm>
            <a:off x="17956739" y="165630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D726373-5D78-9E4C-DA27-3B91518364DA}"/>
                </a:ext>
              </a:extLst>
            </p:cNvPr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0332A1DE-9580-2DDC-F74A-A1728D928CD6}"/>
                </a:ext>
              </a:extLst>
            </p:cNvPr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4C9A5A6-F37C-83E2-1991-962381940D8B}"/>
              </a:ext>
            </a:extLst>
          </p:cNvPr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AD0440E-9905-BAC4-4D32-1D81A13C7296}"/>
                </a:ext>
              </a:extLst>
            </p:cNvPr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717F0D1D-EBA8-476A-0D6C-DD48BF4FAFFA}"/>
                </a:ext>
              </a:extLst>
            </p:cNvPr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86A2A23D-550E-2AB7-E29F-401C3BA0DCA5}"/>
              </a:ext>
            </a:extLst>
          </p:cNvPr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059D6D56-8EB8-9D18-6794-E390FD36DAD0}"/>
                </a:ext>
              </a:extLst>
            </p:cNvPr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BE9A95E0-26DC-DE46-9C4B-0C13FF70E87D}"/>
                </a:ext>
              </a:extLst>
            </p:cNvPr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35EDCD16-1423-14E6-A2C1-54F881904C2A}"/>
              </a:ext>
            </a:extLst>
          </p:cNvPr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BCD68904-2D80-A6D1-B018-7911ECF61715}"/>
                </a:ext>
              </a:extLst>
            </p:cNvPr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719266B9-3D9B-40DA-6F96-F56189F8F7D4}"/>
                </a:ext>
              </a:extLst>
            </p:cNvPr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" name="Obraz 3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936F1EF6-2BE5-4DC7-6B64-4ABEB8EAF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C39D092-B35E-E70E-A991-429841C8F8C8}"/>
              </a:ext>
            </a:extLst>
          </p:cNvPr>
          <p:cNvSpPr txBox="1"/>
          <p:nvPr/>
        </p:nvSpPr>
        <p:spPr>
          <a:xfrm>
            <a:off x="3933533" y="2717284"/>
            <a:ext cx="10420929" cy="5494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  <a:buClr>
                <a:srgbClr val="005CA2"/>
              </a:buClr>
            </a:pPr>
            <a:r>
              <a:rPr lang="pl-PL" sz="3200" b="1" dirty="0">
                <a:cs typeface="Arial" panose="020B0604020202020204" pitchFamily="34" charset="0"/>
              </a:rPr>
              <a:t>Zbieranie uwag do projektu planu ogólnego: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  <a:buClr>
                <a:srgbClr val="005CA2"/>
              </a:buClr>
            </a:pPr>
            <a:r>
              <a:rPr lang="pl-PL" sz="3200" dirty="0">
                <a:cs typeface="Arial" panose="020B0604020202020204" pitchFamily="34" charset="0"/>
              </a:rPr>
              <a:t>12.01.2026 r. – 27.02.2026 r.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  <a:buClr>
                <a:srgbClr val="005CA2"/>
              </a:buClr>
            </a:pPr>
            <a:endParaRPr lang="pl-PL" sz="1200" dirty="0"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Aft>
                <a:spcPts val="1200"/>
              </a:spcAft>
              <a:buClr>
                <a:srgbClr val="005CA2"/>
              </a:buClr>
            </a:pPr>
            <a:r>
              <a:rPr lang="pl-PL" sz="3200" b="1" dirty="0">
                <a:cs typeface="Arial" panose="020B0604020202020204" pitchFamily="34" charset="0"/>
              </a:rPr>
              <a:t>Spotkanie otwarte: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  <a:buClr>
                <a:srgbClr val="005CA2"/>
              </a:buClr>
            </a:pPr>
            <a:r>
              <a:rPr lang="pl-PL" sz="3200" dirty="0">
                <a:cs typeface="Arial" panose="020B0604020202020204" pitchFamily="34" charset="0"/>
              </a:rPr>
              <a:t>23.01.2026 r. godz. 16:00-18:00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  <a:buClr>
                <a:srgbClr val="005CA2"/>
              </a:buClr>
            </a:pPr>
            <a:endParaRPr lang="pl-PL" sz="1200" b="1" dirty="0"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Aft>
                <a:spcPts val="1200"/>
              </a:spcAft>
              <a:buClr>
                <a:srgbClr val="005CA2"/>
              </a:buClr>
            </a:pPr>
            <a:r>
              <a:rPr lang="pl-PL" sz="3200" b="1" dirty="0">
                <a:cs typeface="Arial" panose="020B0604020202020204" pitchFamily="34" charset="0"/>
              </a:rPr>
              <a:t>Dyżury projektanta: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  <a:buClr>
                <a:srgbClr val="005CA2"/>
              </a:buClr>
            </a:pPr>
            <a:r>
              <a:rPr lang="pl-PL" sz="3200" dirty="0">
                <a:cs typeface="Arial" panose="020B0604020202020204" pitchFamily="34" charset="0"/>
              </a:rPr>
              <a:t>23.01.2026 r. godz. 18:00-19:00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  <a:buClr>
                <a:srgbClr val="005CA2"/>
              </a:buClr>
            </a:pPr>
            <a:r>
              <a:rPr lang="pl-PL" sz="3200" dirty="0">
                <a:cs typeface="Arial" panose="020B0604020202020204" pitchFamily="34" charset="0"/>
              </a:rPr>
              <a:t>16.02.2026 r. godz. 11:00-14:00 oraz 16:00-18:00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48F7D3B-E1BB-1982-70EF-057709434AF7}"/>
              </a:ext>
            </a:extLst>
          </p:cNvPr>
          <p:cNvSpPr txBox="1"/>
          <p:nvPr/>
        </p:nvSpPr>
        <p:spPr>
          <a:xfrm rot="10800000" flipV="1">
            <a:off x="1703426" y="9096347"/>
            <a:ext cx="14881146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  <a:buClr>
                <a:srgbClr val="005CA2"/>
              </a:buClr>
            </a:pPr>
            <a:r>
              <a:rPr lang="pl-PL" sz="2400" b="1" u="sng" dirty="0">
                <a:cs typeface="Arial" panose="020B0604020202020204" pitchFamily="34" charset="0"/>
              </a:rPr>
              <a:t>Uwagę do projektu planu ogólnego należy złożyć na formularzu pisma dotyczącego aktu planowania przestrzennego.</a:t>
            </a:r>
          </a:p>
        </p:txBody>
      </p:sp>
    </p:spTree>
    <p:extLst>
      <p:ext uri="{BB962C8B-B14F-4D97-AF65-F5344CB8AC3E}">
        <p14:creationId xmlns:p14="http://schemas.microsoft.com/office/powerpoint/2010/main" val="2451045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956739" y="146580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636683" y="8508071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0161803" y="3053623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38444" y="1409700"/>
            <a:ext cx="14211111" cy="8512420"/>
          </a:xfrm>
          <a:custGeom>
            <a:avLst/>
            <a:gdLst/>
            <a:ahLst/>
            <a:cxnLst/>
            <a:rect l="l" t="t" r="r" b="b"/>
            <a:pathLst>
              <a:path w="14211111" h="9228982">
                <a:moveTo>
                  <a:pt x="0" y="0"/>
                </a:moveTo>
                <a:lnTo>
                  <a:pt x="14211112" y="0"/>
                </a:lnTo>
                <a:lnTo>
                  <a:pt x="14211112" y="9228982"/>
                </a:lnTo>
                <a:lnTo>
                  <a:pt x="0" y="9228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4" name="Obraz 3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E54A3D47-4A00-E92B-CF79-B383FF8F2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FB1558C-F57F-6FD0-D4A0-BC70EE238BC3}"/>
              </a:ext>
            </a:extLst>
          </p:cNvPr>
          <p:cNvSpPr txBox="1"/>
          <p:nvPr/>
        </p:nvSpPr>
        <p:spPr>
          <a:xfrm>
            <a:off x="2236694" y="497575"/>
            <a:ext cx="1386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2E2E2E"/>
                </a:solidFill>
                <a:ea typeface="Lato Bold"/>
                <a:cs typeface="Lato Bold"/>
                <a:sym typeface="Lato Bold"/>
              </a:rPr>
              <a:t>FORMULARZ PISMA DOTYCZĄCY AKTU PLANOWANIA PRZESTRZENNEGO</a:t>
            </a:r>
            <a:endParaRPr lang="en-US" sz="3600" b="1" dirty="0">
              <a:solidFill>
                <a:srgbClr val="2E2E2E"/>
              </a:solidFill>
              <a:ea typeface="Lato Bold"/>
              <a:cs typeface="Lato Bold"/>
              <a:sym typeface="Lato Bold"/>
            </a:endParaRPr>
          </a:p>
          <a:p>
            <a:endParaRPr lang="pl-P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D1817-1306-FC22-FC98-038FAE3AF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81BF81A-D1EA-269F-E72A-B801783E18E4}"/>
              </a:ext>
            </a:extLst>
          </p:cNvPr>
          <p:cNvSpPr txBox="1"/>
          <p:nvPr/>
        </p:nvSpPr>
        <p:spPr>
          <a:xfrm>
            <a:off x="331261" y="3671721"/>
            <a:ext cx="3945464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pl-PL" sz="48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PROJEKT PLANU OGÓLNEGO GMINY </a:t>
            </a:r>
            <a:endParaRPr lang="en-US" sz="48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6E157101-D619-E24D-3006-C8A279AD1B09}"/>
              </a:ext>
            </a:extLst>
          </p:cNvPr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6DEDD3D-54D2-F2DA-E035-9FB6A92BE595}"/>
                </a:ext>
              </a:extLst>
            </p:cNvPr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60F06E3-B7A2-E6ED-BD56-4E752FABD2EA}"/>
                </a:ext>
              </a:extLst>
            </p:cNvPr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33AD7E2D-90D7-5CFA-3EF3-336E6F5C71EF}"/>
              </a:ext>
            </a:extLst>
          </p:cNvPr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2C078F3-BA94-E0FB-8410-D6F0C65C7CD2}"/>
                </a:ext>
              </a:extLst>
            </p:cNvPr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AF9C00C-CA31-9991-26A9-5BA2F7E97175}"/>
                </a:ext>
              </a:extLst>
            </p:cNvPr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A10029B-B214-0091-9060-6922AA6B43E3}"/>
              </a:ext>
            </a:extLst>
          </p:cNvPr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F26CF1E-2CC7-F2F4-3128-A750238CFD23}"/>
                </a:ext>
              </a:extLst>
            </p:cNvPr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9A3FA2DD-1277-91A0-DCE9-7DDBDD200D19}"/>
                </a:ext>
              </a:extLst>
            </p:cNvPr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48F80B9C-0FB6-0FE1-388D-1CFE13656DE8}"/>
              </a:ext>
            </a:extLst>
          </p:cNvPr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2A0EA4C-7968-1B98-61DD-6E4B3C0D1250}"/>
                </a:ext>
              </a:extLst>
            </p:cNvPr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AC18D1F9-FC6F-5BBD-584A-6A2F7C06E5F9}"/>
                </a:ext>
              </a:extLst>
            </p:cNvPr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9FFA6EC-76A2-6CE3-FE4C-0F11A2FE3BA1}"/>
              </a:ext>
            </a:extLst>
          </p:cNvPr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7CD1333-CFCC-CB74-1639-2F9D7B8EB363}"/>
                </a:ext>
              </a:extLst>
            </p:cNvPr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C736F39C-FAA7-DB20-B829-97E45A723062}"/>
                </a:ext>
              </a:extLst>
            </p:cNvPr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C20476A3-719E-8CF8-A1BB-42BCD517D9A9}"/>
              </a:ext>
            </a:extLst>
          </p:cNvPr>
          <p:cNvGrpSpPr/>
          <p:nvPr/>
        </p:nvGrpSpPr>
        <p:grpSpPr>
          <a:xfrm>
            <a:off x="17956739" y="204854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305CE3B-C9FB-DCCA-7589-5C07BA576468}"/>
                </a:ext>
              </a:extLst>
            </p:cNvPr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29DFDB21-8035-97ED-0E40-61C619A5DDD4}"/>
                </a:ext>
              </a:extLst>
            </p:cNvPr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D48F5F6-9CC3-DAC7-9E03-2EE797086564}"/>
              </a:ext>
            </a:extLst>
          </p:cNvPr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BCAD4FB-F496-EB53-7533-C1F687403E67}"/>
                </a:ext>
              </a:extLst>
            </p:cNvPr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57C0316-65EF-5E0D-97E7-6569EB393365}"/>
                </a:ext>
              </a:extLst>
            </p:cNvPr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4DFF204E-3DB8-F4D8-E803-E0482C28C7F9}"/>
              </a:ext>
            </a:extLst>
          </p:cNvPr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95CC1445-8098-0EC1-E8BA-82BD355CEF4B}"/>
                </a:ext>
              </a:extLst>
            </p:cNvPr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022EF93-D445-570A-961D-8025162DB785}"/>
                </a:ext>
              </a:extLst>
            </p:cNvPr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D890B4D0-52EB-D694-26DD-736068CBF5DF}"/>
              </a:ext>
            </a:extLst>
          </p:cNvPr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57C73923-4CF1-6078-F0CD-F1F9BFF3F805}"/>
                </a:ext>
              </a:extLst>
            </p:cNvPr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81275EC0-288A-D23B-AB3C-E31737CED326}"/>
                </a:ext>
              </a:extLst>
            </p:cNvPr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" name="Obraz 3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82196BF6-1022-C823-769D-4B94FBF8F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9817A14C-57F2-F5F2-BCFC-93013E76F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1449" y="331261"/>
            <a:ext cx="8347005" cy="964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8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9FDAF-6BAF-ED66-D277-F315D0B0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34">
            <a:extLst>
              <a:ext uri="{FF2B5EF4-FFF2-40B4-BE49-F238E27FC236}">
                <a16:creationId xmlns:a16="http://schemas.microsoft.com/office/drawing/2014/main" id="{64672F7D-C8D7-8394-5307-0B4B3FAED8CF}"/>
              </a:ext>
            </a:extLst>
          </p:cNvPr>
          <p:cNvSpPr/>
          <p:nvPr/>
        </p:nvSpPr>
        <p:spPr>
          <a:xfrm>
            <a:off x="9179060" y="2782586"/>
            <a:ext cx="8492253" cy="688628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30D687F-ACEB-4954-F72B-45520F36282A}"/>
              </a:ext>
            </a:extLst>
          </p:cNvPr>
          <p:cNvSpPr/>
          <p:nvPr/>
        </p:nvSpPr>
        <p:spPr>
          <a:xfrm>
            <a:off x="657357" y="2784090"/>
            <a:ext cx="8370210" cy="688628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8BFEE22-80AA-F2E7-B74C-E3B8D24B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30618"/>
            <a:ext cx="18287999" cy="192663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5400" b="1" dirty="0">
                <a:latin typeface="Aptos ExtraBold" panose="020B0004020202020204" pitchFamily="34" charset="0"/>
                <a:cs typeface="Arial" panose="020B0604020202020204" pitchFamily="34" charset="0"/>
              </a:rPr>
              <a:t>SYSTEM PLANOWANIA PRZESTRZENNEGO </a:t>
            </a:r>
            <a:br>
              <a:rPr lang="pl-PL" sz="5400" b="1" dirty="0">
                <a:latin typeface="Aptos ExtraBold" panose="020B0004020202020204" pitchFamily="34" charset="0"/>
                <a:cs typeface="Arial" panose="020B0604020202020204" pitchFamily="34" charset="0"/>
              </a:rPr>
            </a:br>
            <a:r>
              <a:rPr lang="pl-PL" sz="5400" b="1" dirty="0">
                <a:latin typeface="Aptos ExtraBold" panose="020B0004020202020204" pitchFamily="34" charset="0"/>
                <a:cs typeface="Arial" panose="020B0604020202020204" pitchFamily="34" charset="0"/>
              </a:rPr>
              <a:t>NA POZIOMIE LOKALNYM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AF5FB5F-F165-CF02-5099-CB0EAF7F4FA0}"/>
              </a:ext>
            </a:extLst>
          </p:cNvPr>
          <p:cNvSpPr/>
          <p:nvPr/>
        </p:nvSpPr>
        <p:spPr>
          <a:xfrm>
            <a:off x="1561934" y="3463976"/>
            <a:ext cx="6561057" cy="1457604"/>
          </a:xfrm>
          <a:custGeom>
            <a:avLst/>
            <a:gdLst/>
            <a:ahLst/>
            <a:cxnLst/>
            <a:rect l="l" t="t" r="r" b="b"/>
            <a:pathLst>
              <a:path w="4419965" h="400257">
                <a:moveTo>
                  <a:pt x="0" y="0"/>
                </a:moveTo>
                <a:lnTo>
                  <a:pt x="4419965" y="0"/>
                </a:lnTo>
                <a:lnTo>
                  <a:pt x="4419965" y="400257"/>
                </a:lnTo>
                <a:lnTo>
                  <a:pt x="0" y="400257"/>
                </a:ln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tx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pl-PL" sz="2700" b="1" dirty="0">
                <a:ea typeface="Canva Sans Bold"/>
                <a:cs typeface="Canva Sans Bold"/>
                <a:sym typeface="Canva Sans Bold"/>
              </a:rPr>
              <a:t>USTAWA O PLANOWANIU I ZAGOSPODAROWANIU PRZESTRZENNYM</a:t>
            </a:r>
            <a:endParaRPr lang="en-US" sz="2700" b="1" dirty="0"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5C97CDE3-BF25-3C11-6423-4B0B55264E78}"/>
              </a:ext>
            </a:extLst>
          </p:cNvPr>
          <p:cNvSpPr/>
          <p:nvPr/>
        </p:nvSpPr>
        <p:spPr>
          <a:xfrm>
            <a:off x="925768" y="5299420"/>
            <a:ext cx="3799778" cy="1862450"/>
          </a:xfrm>
          <a:custGeom>
            <a:avLst/>
            <a:gdLst/>
            <a:ahLst/>
            <a:cxnLst/>
            <a:rect l="l" t="t" r="r" b="b"/>
            <a:pathLst>
              <a:path w="4419965" h="400257">
                <a:moveTo>
                  <a:pt x="0" y="0"/>
                </a:moveTo>
                <a:lnTo>
                  <a:pt x="4419965" y="0"/>
                </a:lnTo>
                <a:lnTo>
                  <a:pt x="4419965" y="400257"/>
                </a:lnTo>
                <a:lnTo>
                  <a:pt x="0" y="400257"/>
                </a:ln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tx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pl-PL" sz="2700" dirty="0">
                <a:ea typeface="Canva Sans Bold"/>
                <a:cs typeface="Canva Sans Bold"/>
                <a:sym typeface="Canva Sans Bold"/>
              </a:rPr>
              <a:t>STUDIUM UWARUNKOWAŃ </a:t>
            </a:r>
            <a:br>
              <a:rPr lang="pl-PL" sz="2700" dirty="0">
                <a:ea typeface="Canva Sans Bold"/>
                <a:cs typeface="Canva Sans Bold"/>
                <a:sym typeface="Canva Sans Bold"/>
              </a:rPr>
            </a:br>
            <a:r>
              <a:rPr lang="pl-PL" sz="2700" dirty="0">
                <a:ea typeface="Canva Sans Bold"/>
                <a:cs typeface="Canva Sans Bold"/>
                <a:sym typeface="Canva Sans Bold"/>
              </a:rPr>
              <a:t>I KIERUNKÓW ZAGOS. PRZESTRZENNEGO</a:t>
            </a:r>
            <a:endParaRPr lang="en-US" sz="2700" dirty="0"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D274874-9FED-A3F9-C385-B16111ABAF6F}"/>
              </a:ext>
            </a:extLst>
          </p:cNvPr>
          <p:cNvSpPr txBox="1"/>
          <p:nvPr/>
        </p:nvSpPr>
        <p:spPr>
          <a:xfrm>
            <a:off x="1020620" y="2484008"/>
            <a:ext cx="3298598" cy="55399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/>
              <a:t>PRZED REFORMĄ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E6BEC395-3984-708E-BDD4-AE4DF5D1CEAA}"/>
              </a:ext>
            </a:extLst>
          </p:cNvPr>
          <p:cNvSpPr txBox="1"/>
          <p:nvPr/>
        </p:nvSpPr>
        <p:spPr>
          <a:xfrm>
            <a:off x="9542324" y="2482504"/>
            <a:ext cx="2779227" cy="55399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l-PL" sz="3000" b="1" dirty="0"/>
              <a:t>PO REFORMIE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12612346-FC34-53D6-F246-74F8ECE15DC0}"/>
              </a:ext>
            </a:extLst>
          </p:cNvPr>
          <p:cNvSpPr/>
          <p:nvPr/>
        </p:nvSpPr>
        <p:spPr>
          <a:xfrm>
            <a:off x="4993955" y="5299420"/>
            <a:ext cx="3799778" cy="1862450"/>
          </a:xfrm>
          <a:custGeom>
            <a:avLst/>
            <a:gdLst/>
            <a:ahLst/>
            <a:cxnLst/>
            <a:rect l="l" t="t" r="r" b="b"/>
            <a:pathLst>
              <a:path w="4419965" h="400257">
                <a:moveTo>
                  <a:pt x="0" y="0"/>
                </a:moveTo>
                <a:lnTo>
                  <a:pt x="4419965" y="0"/>
                </a:lnTo>
                <a:lnTo>
                  <a:pt x="4419965" y="400257"/>
                </a:lnTo>
                <a:lnTo>
                  <a:pt x="0" y="400257"/>
                </a:ln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tx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pl-PL" sz="2550" dirty="0">
                <a:ea typeface="Canva Sans Bold"/>
                <a:cs typeface="Canva Sans Bold"/>
                <a:sym typeface="Canva Sans Bold"/>
              </a:rPr>
              <a:t>DECYZJE O WARUNKACH ZABUDOWY </a:t>
            </a:r>
            <a:br>
              <a:rPr lang="pl-PL" sz="2550" dirty="0">
                <a:ea typeface="Canva Sans Bold"/>
                <a:cs typeface="Canva Sans Bold"/>
                <a:sym typeface="Canva Sans Bold"/>
              </a:rPr>
            </a:br>
            <a:r>
              <a:rPr lang="pl-PL" sz="2550" dirty="0">
                <a:ea typeface="Canva Sans Bold"/>
                <a:cs typeface="Canva Sans Bold"/>
                <a:sym typeface="Canva Sans Bold"/>
              </a:rPr>
              <a:t>I ZAGOSPODAROWANIU TERENU</a:t>
            </a:r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CA2C8C5C-31FD-28DE-038B-A3A0BA3EEDCF}"/>
              </a:ext>
            </a:extLst>
          </p:cNvPr>
          <p:cNvSpPr/>
          <p:nvPr/>
        </p:nvSpPr>
        <p:spPr>
          <a:xfrm>
            <a:off x="925766" y="7540295"/>
            <a:ext cx="3799778" cy="1862450"/>
          </a:xfrm>
          <a:custGeom>
            <a:avLst/>
            <a:gdLst/>
            <a:ahLst/>
            <a:cxnLst/>
            <a:rect l="l" t="t" r="r" b="b"/>
            <a:pathLst>
              <a:path w="4419965" h="400257">
                <a:moveTo>
                  <a:pt x="0" y="0"/>
                </a:moveTo>
                <a:lnTo>
                  <a:pt x="4419965" y="0"/>
                </a:lnTo>
                <a:lnTo>
                  <a:pt x="4419965" y="400257"/>
                </a:lnTo>
                <a:lnTo>
                  <a:pt x="0" y="400257"/>
                </a:ln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tx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pl-PL" sz="2700" dirty="0">
                <a:ea typeface="Canva Sans Bold"/>
                <a:cs typeface="Canva Sans Bold"/>
                <a:sym typeface="Canva Sans Bold"/>
              </a:rPr>
              <a:t>MIEJSCOWE PLANY ZAGOSPODAROWANIA PRZESTRZENNEGO</a:t>
            </a:r>
            <a:endParaRPr lang="en-US" sz="2700" dirty="0">
              <a:ea typeface="Canva Sans Bold"/>
              <a:cs typeface="Canva Sans Bold"/>
              <a:sym typeface="Canva Sans Bold"/>
            </a:endParaRPr>
          </a:p>
        </p:txBody>
      </p: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77E4E586-A332-0BF6-78AF-2066A35A9188}"/>
              </a:ext>
            </a:extLst>
          </p:cNvPr>
          <p:cNvCxnSpPr/>
          <p:nvPr/>
        </p:nvCxnSpPr>
        <p:spPr>
          <a:xfrm>
            <a:off x="2829030" y="4921580"/>
            <a:ext cx="0" cy="37784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840D0971-A006-CE2D-9959-C12CB076C7DF}"/>
              </a:ext>
            </a:extLst>
          </p:cNvPr>
          <p:cNvCxnSpPr/>
          <p:nvPr/>
        </p:nvCxnSpPr>
        <p:spPr>
          <a:xfrm>
            <a:off x="6893843" y="4921580"/>
            <a:ext cx="0" cy="37784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id="{C4322595-9581-61E3-81F9-9D0A30640526}"/>
              </a:ext>
            </a:extLst>
          </p:cNvPr>
          <p:cNvCxnSpPr/>
          <p:nvPr/>
        </p:nvCxnSpPr>
        <p:spPr>
          <a:xfrm>
            <a:off x="2825655" y="7161869"/>
            <a:ext cx="0" cy="37784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Freeform 5">
            <a:extLst>
              <a:ext uri="{FF2B5EF4-FFF2-40B4-BE49-F238E27FC236}">
                <a16:creationId xmlns:a16="http://schemas.microsoft.com/office/drawing/2014/main" id="{9B7B05F0-CFE0-257A-90EF-2532AFC03A6F}"/>
              </a:ext>
            </a:extLst>
          </p:cNvPr>
          <p:cNvSpPr/>
          <p:nvPr/>
        </p:nvSpPr>
        <p:spPr>
          <a:xfrm>
            <a:off x="10083636" y="3463976"/>
            <a:ext cx="6561057" cy="1457604"/>
          </a:xfrm>
          <a:custGeom>
            <a:avLst/>
            <a:gdLst/>
            <a:ahLst/>
            <a:cxnLst/>
            <a:rect l="l" t="t" r="r" b="b"/>
            <a:pathLst>
              <a:path w="4419965" h="400257">
                <a:moveTo>
                  <a:pt x="0" y="0"/>
                </a:moveTo>
                <a:lnTo>
                  <a:pt x="4419965" y="0"/>
                </a:lnTo>
                <a:lnTo>
                  <a:pt x="4419965" y="400257"/>
                </a:lnTo>
                <a:lnTo>
                  <a:pt x="0" y="400257"/>
                </a:ln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tx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pl-PL" sz="2700" b="1" dirty="0">
                <a:ea typeface="Canva Sans Bold"/>
                <a:cs typeface="Canva Sans Bold"/>
                <a:sym typeface="Canva Sans Bold"/>
              </a:rPr>
              <a:t>USTAWA O PLANOWANIU </a:t>
            </a:r>
            <a:br>
              <a:rPr lang="pl-PL" sz="2700" b="1" dirty="0">
                <a:ea typeface="Canva Sans Bold"/>
                <a:cs typeface="Canva Sans Bold"/>
                <a:sym typeface="Canva Sans Bold"/>
              </a:rPr>
            </a:br>
            <a:r>
              <a:rPr lang="pl-PL" sz="2700" b="1" dirty="0">
                <a:ea typeface="Canva Sans Bold"/>
                <a:cs typeface="Canva Sans Bold"/>
                <a:sym typeface="Canva Sans Bold"/>
              </a:rPr>
              <a:t>I ZAGOSPODAROWANIU PRZESTRZENNYM</a:t>
            </a:r>
            <a:endParaRPr lang="en-US" sz="2700" b="1" dirty="0"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EDC5B268-F8F7-91E1-A417-1F4D80F3214F}"/>
              </a:ext>
            </a:extLst>
          </p:cNvPr>
          <p:cNvSpPr/>
          <p:nvPr/>
        </p:nvSpPr>
        <p:spPr>
          <a:xfrm>
            <a:off x="10083631" y="5299421"/>
            <a:ext cx="6561059" cy="1457604"/>
          </a:xfrm>
          <a:custGeom>
            <a:avLst/>
            <a:gdLst/>
            <a:ahLst/>
            <a:cxnLst/>
            <a:rect l="l" t="t" r="r" b="b"/>
            <a:pathLst>
              <a:path w="4419965" h="400257">
                <a:moveTo>
                  <a:pt x="0" y="0"/>
                </a:moveTo>
                <a:lnTo>
                  <a:pt x="4419965" y="0"/>
                </a:lnTo>
                <a:lnTo>
                  <a:pt x="4419965" y="400257"/>
                </a:lnTo>
                <a:lnTo>
                  <a:pt x="0" y="400257"/>
                </a:ln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tx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pl-PL" sz="2700" dirty="0">
                <a:ea typeface="Canva Sans Bold"/>
                <a:cs typeface="Canva Sans Bold"/>
                <a:sym typeface="Canva Sans Bold"/>
              </a:rPr>
              <a:t>PLAN OGÓLNY GMINY</a:t>
            </a:r>
            <a:endParaRPr lang="en-US" sz="2700" dirty="0">
              <a:ea typeface="Canva Sans Bold"/>
              <a:cs typeface="Canva Sans Bold"/>
              <a:sym typeface="Canva Sans Bold"/>
            </a:endParaRPr>
          </a:p>
        </p:txBody>
      </p: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3455D111-3042-2A2E-347B-A68BEDCC41D3}"/>
              </a:ext>
            </a:extLst>
          </p:cNvPr>
          <p:cNvCxnSpPr/>
          <p:nvPr/>
        </p:nvCxnSpPr>
        <p:spPr>
          <a:xfrm>
            <a:off x="13270422" y="4921580"/>
            <a:ext cx="0" cy="37784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eeform 5">
            <a:extLst>
              <a:ext uri="{FF2B5EF4-FFF2-40B4-BE49-F238E27FC236}">
                <a16:creationId xmlns:a16="http://schemas.microsoft.com/office/drawing/2014/main" id="{50DAA0BB-6100-2EEF-F4CD-F4272384B5DA}"/>
              </a:ext>
            </a:extLst>
          </p:cNvPr>
          <p:cNvSpPr/>
          <p:nvPr/>
        </p:nvSpPr>
        <p:spPr>
          <a:xfrm>
            <a:off x="9542324" y="7140400"/>
            <a:ext cx="3799778" cy="1862450"/>
          </a:xfrm>
          <a:custGeom>
            <a:avLst/>
            <a:gdLst/>
            <a:ahLst/>
            <a:cxnLst/>
            <a:rect l="l" t="t" r="r" b="b"/>
            <a:pathLst>
              <a:path w="4419965" h="400257">
                <a:moveTo>
                  <a:pt x="0" y="0"/>
                </a:moveTo>
                <a:lnTo>
                  <a:pt x="4419965" y="0"/>
                </a:lnTo>
                <a:lnTo>
                  <a:pt x="4419965" y="400257"/>
                </a:lnTo>
                <a:lnTo>
                  <a:pt x="0" y="400257"/>
                </a:ln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tx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pl-PL" sz="2700" dirty="0">
                <a:ea typeface="Canva Sans Bold"/>
                <a:cs typeface="Canva Sans Bold"/>
                <a:sym typeface="Canva Sans Bold"/>
              </a:rPr>
              <a:t>MIEJSCOWE PLANY ZAGOSPODAROWANIA PRZESTRZENNEGO</a:t>
            </a:r>
            <a:endParaRPr lang="en-US" sz="2700" dirty="0"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D0C60FF7-7313-796C-C18D-99F664F2C76B}"/>
              </a:ext>
            </a:extLst>
          </p:cNvPr>
          <p:cNvSpPr/>
          <p:nvPr/>
        </p:nvSpPr>
        <p:spPr>
          <a:xfrm>
            <a:off x="13610512" y="7140400"/>
            <a:ext cx="3799778" cy="1862450"/>
          </a:xfrm>
          <a:custGeom>
            <a:avLst/>
            <a:gdLst/>
            <a:ahLst/>
            <a:cxnLst/>
            <a:rect l="l" t="t" r="r" b="b"/>
            <a:pathLst>
              <a:path w="4419965" h="400257">
                <a:moveTo>
                  <a:pt x="0" y="0"/>
                </a:moveTo>
                <a:lnTo>
                  <a:pt x="4419965" y="0"/>
                </a:lnTo>
                <a:lnTo>
                  <a:pt x="4419965" y="400257"/>
                </a:lnTo>
                <a:lnTo>
                  <a:pt x="0" y="400257"/>
                </a:ln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tx2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pl-PL" sz="2550" dirty="0">
                <a:ea typeface="Canva Sans Bold"/>
                <a:cs typeface="Canva Sans Bold"/>
                <a:sym typeface="Canva Sans Bold"/>
              </a:rPr>
              <a:t>DECYZJE O WARUNKACH ZABUDOWY </a:t>
            </a:r>
            <a:br>
              <a:rPr lang="pl-PL" sz="2550" dirty="0">
                <a:ea typeface="Canva Sans Bold"/>
                <a:cs typeface="Canva Sans Bold"/>
                <a:sym typeface="Canva Sans Bold"/>
              </a:rPr>
            </a:br>
            <a:r>
              <a:rPr lang="pl-PL" sz="2550" dirty="0">
                <a:ea typeface="Canva Sans Bold"/>
                <a:cs typeface="Canva Sans Bold"/>
                <a:sym typeface="Canva Sans Bold"/>
              </a:rPr>
              <a:t>I ZAGOSPODAROWANIU TERENU</a:t>
            </a:r>
          </a:p>
        </p:txBody>
      </p:sp>
      <p:cxnSp>
        <p:nvCxnSpPr>
          <p:cNvPr id="50" name="Łącznik prosty 49">
            <a:extLst>
              <a:ext uri="{FF2B5EF4-FFF2-40B4-BE49-F238E27FC236}">
                <a16:creationId xmlns:a16="http://schemas.microsoft.com/office/drawing/2014/main" id="{F37D126C-CBC0-2452-D9DA-9AC6E12B56D3}"/>
              </a:ext>
            </a:extLst>
          </p:cNvPr>
          <p:cNvCxnSpPr/>
          <p:nvPr/>
        </p:nvCxnSpPr>
        <p:spPr>
          <a:xfrm>
            <a:off x="11445587" y="6762560"/>
            <a:ext cx="0" cy="37784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BCE7E107-2171-1BE9-449B-42C3A85012CD}"/>
              </a:ext>
            </a:extLst>
          </p:cNvPr>
          <p:cNvCxnSpPr/>
          <p:nvPr/>
        </p:nvCxnSpPr>
        <p:spPr>
          <a:xfrm>
            <a:off x="15510399" y="6762560"/>
            <a:ext cx="0" cy="37784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770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wzór, ścieg&#10;&#10;Zawartość wygenerowana przez AI może być niepoprawna.">
            <a:extLst>
              <a:ext uri="{FF2B5EF4-FFF2-40B4-BE49-F238E27FC236}">
                <a16:creationId xmlns:a16="http://schemas.microsoft.com/office/drawing/2014/main" id="{BCE97DBC-C020-1667-38A6-D548EEF88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34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956739" y="170623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>
            <a:off x="8880738" y="7201450"/>
            <a:ext cx="52652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1" name="TextBox 31"/>
          <p:cNvSpPr txBox="1"/>
          <p:nvPr/>
        </p:nvSpPr>
        <p:spPr>
          <a:xfrm>
            <a:off x="2369104" y="4704841"/>
            <a:ext cx="13549791" cy="1338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9"/>
              </a:lnSpc>
            </a:pPr>
            <a:r>
              <a:rPr lang="pl-PL" sz="80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Dziękujemy za uwagę!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656293" y="7645963"/>
            <a:ext cx="2975415" cy="576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3"/>
              </a:lnSpc>
            </a:pPr>
            <a:r>
              <a:rPr lang="pl-PL" sz="3395" dirty="0">
                <a:solidFill>
                  <a:srgbClr val="4D4D4D"/>
                </a:solidFill>
                <a:latin typeface="+mj-lt"/>
                <a:ea typeface="Lato"/>
                <a:cs typeface="Lato"/>
                <a:sym typeface="Lato"/>
              </a:rPr>
              <a:t>23.01.2026</a:t>
            </a:r>
            <a:endParaRPr lang="en-US" sz="3395" dirty="0">
              <a:solidFill>
                <a:srgbClr val="4D4D4D"/>
              </a:solidFill>
              <a:latin typeface="+mj-lt"/>
              <a:ea typeface="Lato"/>
              <a:cs typeface="Lato"/>
              <a:sym typeface="Lato"/>
            </a:endParaRPr>
          </a:p>
        </p:txBody>
      </p:sp>
      <p:pic>
        <p:nvPicPr>
          <p:cNvPr id="33" name="Obraz 32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C277D1E6-5644-FE3A-83E5-416BD05E8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3487767" cy="42289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ECB62-C6A9-2D54-4FD1-B10BB902C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F23101-134E-141C-A8CD-201F0220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1021555"/>
            <a:ext cx="9566117" cy="947573"/>
          </a:xfrm>
          <a:solidFill>
            <a:srgbClr val="2852AD"/>
          </a:solidFill>
        </p:spPr>
        <p:txBody>
          <a:bodyPr vert="horz" lIns="216000" tIns="162000" rIns="216000" bIns="16200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4800" b="1" dirty="0">
                <a:solidFill>
                  <a:schemeClr val="bg1"/>
                </a:solidFill>
                <a:latin typeface="Arial" panose="020B0604020202020204" pitchFamily="34" charset="0"/>
                <a:ea typeface="AppleGothic" pitchFamily="2" charset="-127"/>
                <a:cs typeface="Arial" panose="020B0604020202020204" pitchFamily="34" charset="0"/>
              </a:rPr>
              <a:t>ZAWARTOŚĆ PLANU OGÓLNEGO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8559DC2-34BD-70C4-629D-F2AAFB639F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05305"/>
              </p:ext>
            </p:extLst>
          </p:nvPr>
        </p:nvGraphicFramePr>
        <p:xfrm>
          <a:off x="2211705" y="1775755"/>
          <a:ext cx="12192000" cy="812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id="{5BA5D061-C723-1EF9-E2C9-A9062F52954F}"/>
              </a:ext>
            </a:extLst>
          </p:cNvPr>
          <p:cNvSpPr/>
          <p:nvPr/>
        </p:nvSpPr>
        <p:spPr>
          <a:xfrm>
            <a:off x="12265281" y="7846105"/>
            <a:ext cx="815010" cy="566531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22AFE09-6567-B2C5-3576-A1279D3A9DBC}"/>
              </a:ext>
            </a:extLst>
          </p:cNvPr>
          <p:cNvSpPr/>
          <p:nvPr/>
        </p:nvSpPr>
        <p:spPr>
          <a:xfrm>
            <a:off x="12265281" y="7056521"/>
            <a:ext cx="815010" cy="5665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ECA5B5-594A-0A19-2D41-152F294D2818}"/>
              </a:ext>
            </a:extLst>
          </p:cNvPr>
          <p:cNvSpPr txBox="1"/>
          <p:nvPr/>
        </p:nvSpPr>
        <p:spPr>
          <a:xfrm>
            <a:off x="13289220" y="7085870"/>
            <a:ext cx="418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2852AD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elementy obligatoryjne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E8AF2A0-63AD-FADB-0B7F-246FC8E22ABA}"/>
              </a:ext>
            </a:extLst>
          </p:cNvPr>
          <p:cNvSpPr txBox="1"/>
          <p:nvPr/>
        </p:nvSpPr>
        <p:spPr>
          <a:xfrm>
            <a:off x="13289220" y="7875454"/>
            <a:ext cx="418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2852AD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elementy fakultatywne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72497A2-B9F7-820C-4C09-0BC0EAB0C198}"/>
              </a:ext>
            </a:extLst>
          </p:cNvPr>
          <p:cNvSpPr/>
          <p:nvPr/>
        </p:nvSpPr>
        <p:spPr>
          <a:xfrm>
            <a:off x="12265281" y="8606339"/>
            <a:ext cx="815010" cy="5665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E431223-6B1E-6BAF-7AE3-7D24B34C7202}"/>
              </a:ext>
            </a:extLst>
          </p:cNvPr>
          <p:cNvSpPr txBox="1"/>
          <p:nvPr/>
        </p:nvSpPr>
        <p:spPr>
          <a:xfrm>
            <a:off x="13289220" y="8635688"/>
            <a:ext cx="4184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2852AD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elementy fakultatywne zawarte w POG Reszel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24BAFA0A-CA83-4C8C-42E2-6013BCBD7F74}"/>
              </a:ext>
            </a:extLst>
          </p:cNvPr>
          <p:cNvCxnSpPr>
            <a:cxnSpLocks/>
          </p:cNvCxnSpPr>
          <p:nvPr/>
        </p:nvCxnSpPr>
        <p:spPr>
          <a:xfrm>
            <a:off x="7024254" y="3796146"/>
            <a:ext cx="595746" cy="0"/>
          </a:xfrm>
          <a:prstGeom prst="line">
            <a:avLst/>
          </a:prstGeom>
          <a:ln w="38100">
            <a:solidFill>
              <a:srgbClr val="2852A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256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7956739" y="212905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3" name="Freeform 23"/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2" name="Freeform 32"/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959013" y="654980"/>
            <a:ext cx="1502642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pl-PL" sz="60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Ustalenia strefy planistycznej</a:t>
            </a:r>
            <a:endParaRPr lang="en-US" sz="60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pic>
        <p:nvPicPr>
          <p:cNvPr id="3" name="Obraz 2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86D9386A-3C07-4300-8FC8-1E5B5D19F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  <p:sp>
        <p:nvSpPr>
          <p:cNvPr id="41" name="Prostokąt 40">
            <a:extLst>
              <a:ext uri="{FF2B5EF4-FFF2-40B4-BE49-F238E27FC236}">
                <a16:creationId xmlns:a16="http://schemas.microsoft.com/office/drawing/2014/main" id="{2A30CE9E-5965-AA16-C3C4-A78E3939723F}"/>
              </a:ext>
            </a:extLst>
          </p:cNvPr>
          <p:cNvSpPr/>
          <p:nvPr/>
        </p:nvSpPr>
        <p:spPr>
          <a:xfrm>
            <a:off x="1246272" y="2767236"/>
            <a:ext cx="7691340" cy="1327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spcAft>
                <a:spcPts val="900"/>
              </a:spcAft>
            </a:pPr>
            <a:r>
              <a:rPr lang="pl-PL" sz="30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</a:rPr>
              <a:t>PROFIL FUNKCJONALNY STREFY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7701FF8F-0FFF-AE36-5E5A-AC7E401D96B9}"/>
              </a:ext>
            </a:extLst>
          </p:cNvPr>
          <p:cNvSpPr/>
          <p:nvPr/>
        </p:nvSpPr>
        <p:spPr>
          <a:xfrm>
            <a:off x="1246272" y="4341922"/>
            <a:ext cx="7691340" cy="2174135"/>
          </a:xfrm>
          <a:prstGeom prst="rect">
            <a:avLst/>
          </a:prstGeom>
          <a:noFill/>
          <a:ln w="12700">
            <a:solidFill>
              <a:srgbClr val="002D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rtlCol="0" anchor="ctr" anchorCtr="0"/>
          <a:lstStyle/>
          <a:p>
            <a:pPr defTabSz="1371600">
              <a:spcAft>
                <a:spcPts val="1800"/>
              </a:spcAft>
            </a:pPr>
            <a:r>
              <a:rPr lang="pl-PL" sz="24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pl-PL" sz="2400" b="1" dirty="0">
                <a:solidFill>
                  <a:prstClr val="black"/>
                </a:solidFill>
                <a:latin typeface="+mj-lt"/>
              </a:rPr>
              <a:t>PODSTAWOWY PROFIL FUNKCJONALNY STREFY-</a:t>
            </a:r>
          </a:p>
          <a:p>
            <a:pPr defTabSz="1371600"/>
            <a:r>
              <a:rPr lang="pl-PL" sz="2400" i="1" dirty="0">
                <a:solidFill>
                  <a:prstClr val="black"/>
                </a:solidFill>
                <a:latin typeface="+mj-lt"/>
                <a:ea typeface="Roboto" panose="02000000000000000000" pitchFamily="2" charset="0"/>
              </a:rPr>
              <a:t>OKREŚLANY OBLIGATORYJNIE – BEZ MOŻLIWOŚCI DOBORU FUNKCJI TERENU</a:t>
            </a:r>
          </a:p>
          <a:p>
            <a:pPr defTabSz="1371600"/>
            <a:endParaRPr lang="pl-PL" sz="2400" dirty="0">
              <a:solidFill>
                <a:srgbClr val="00206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B8EFE513-8B48-C5A5-C6CA-CBFA2905ACD9}"/>
              </a:ext>
            </a:extLst>
          </p:cNvPr>
          <p:cNvSpPr/>
          <p:nvPr/>
        </p:nvSpPr>
        <p:spPr>
          <a:xfrm>
            <a:off x="10399773" y="2767238"/>
            <a:ext cx="5940660" cy="1327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spcAft>
                <a:spcPts val="900"/>
              </a:spcAft>
            </a:pPr>
            <a:r>
              <a:rPr lang="pl-PL" sz="30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</a:rPr>
              <a:t>PARAMETRY ZABUDOWY I ZAGOSPODAROWANIA TERENU</a:t>
            </a:r>
          </a:p>
        </p:txBody>
      </p:sp>
      <p:sp>
        <p:nvSpPr>
          <p:cNvPr id="44" name="Krzyż 43">
            <a:extLst>
              <a:ext uri="{FF2B5EF4-FFF2-40B4-BE49-F238E27FC236}">
                <a16:creationId xmlns:a16="http://schemas.microsoft.com/office/drawing/2014/main" id="{CCF48A75-C10D-4615-1602-6BFC53972D08}"/>
              </a:ext>
            </a:extLst>
          </p:cNvPr>
          <p:cNvSpPr/>
          <p:nvPr/>
        </p:nvSpPr>
        <p:spPr>
          <a:xfrm>
            <a:off x="9424373" y="3160737"/>
            <a:ext cx="540060" cy="540060"/>
          </a:xfrm>
          <a:prstGeom prst="plus">
            <a:avLst>
              <a:gd name="adj" fmla="val 3236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45C55869-3008-0BFD-C7C0-ED23C15C0C62}"/>
              </a:ext>
            </a:extLst>
          </p:cNvPr>
          <p:cNvSpPr/>
          <p:nvPr/>
        </p:nvSpPr>
        <p:spPr>
          <a:xfrm>
            <a:off x="1246272" y="6763680"/>
            <a:ext cx="7691340" cy="1999059"/>
          </a:xfrm>
          <a:prstGeom prst="rect">
            <a:avLst/>
          </a:prstGeom>
          <a:noFill/>
          <a:ln w="12700">
            <a:solidFill>
              <a:srgbClr val="002D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rtlCol="0" anchor="ctr" anchorCtr="0"/>
          <a:lstStyle/>
          <a:p>
            <a:pPr defTabSz="1371600">
              <a:spcAft>
                <a:spcPts val="1800"/>
              </a:spcAft>
            </a:pPr>
            <a:r>
              <a:rPr lang="pl-PL" sz="2100" b="1" dirty="0">
                <a:solidFill>
                  <a:prstClr val="black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DODATKOWY PROFIL FUNKCJONALNY STREFY-</a:t>
            </a:r>
          </a:p>
          <a:p>
            <a:pPr defTabSz="1371600"/>
            <a:r>
              <a:rPr lang="pl-PL" sz="2400" i="1" dirty="0">
                <a:solidFill>
                  <a:prstClr val="black"/>
                </a:solidFill>
                <a:latin typeface="+mj-lt"/>
                <a:ea typeface="Roboto" panose="02000000000000000000" pitchFamily="2" charset="0"/>
              </a:rPr>
              <a:t>OKREŚLANY FAKULTATYWNIE – DO WYBORU</a:t>
            </a:r>
          </a:p>
          <a:p>
            <a:pPr defTabSz="1371600"/>
            <a:endParaRPr lang="pl-PL" sz="2400" dirty="0">
              <a:solidFill>
                <a:srgbClr val="00206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12F33DB3-FC24-6C00-7478-A0835219D0E0}"/>
              </a:ext>
            </a:extLst>
          </p:cNvPr>
          <p:cNvSpPr/>
          <p:nvPr/>
        </p:nvSpPr>
        <p:spPr>
          <a:xfrm>
            <a:off x="10399773" y="4341921"/>
            <a:ext cx="5940660" cy="4420818"/>
          </a:xfrm>
          <a:prstGeom prst="rect">
            <a:avLst/>
          </a:prstGeom>
          <a:noFill/>
          <a:ln w="12700">
            <a:solidFill>
              <a:srgbClr val="002D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rtlCol="0" anchor="t"/>
          <a:lstStyle/>
          <a:p>
            <a:pPr defTabSz="1371600">
              <a:spcAft>
                <a:spcPts val="1800"/>
              </a:spcAft>
            </a:pPr>
            <a:r>
              <a:rPr lang="pl-PL" sz="2400" i="1" dirty="0">
                <a:solidFill>
                  <a:prstClr val="black"/>
                </a:solidFill>
                <a:latin typeface="+mj-lt"/>
                <a:ea typeface="Roboto" panose="02000000000000000000" pitchFamily="2" charset="0"/>
              </a:rPr>
              <a:t>OKREŚLANE OBLIGATORYJNIE LUB FAKULTATYWNIE W ZALEŻNOŚCI OD STREFY</a:t>
            </a:r>
          </a:p>
          <a:p>
            <a:pPr marL="428625" indent="-428625" defTabSz="1371600"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prstClr val="black"/>
                </a:solidFill>
                <a:latin typeface="+mj-lt"/>
                <a:ea typeface="Roboto" panose="02000000000000000000" pitchFamily="2" charset="0"/>
              </a:rPr>
              <a:t>maksymalna nadziemna intensywność zabudowy,</a:t>
            </a:r>
          </a:p>
          <a:p>
            <a:pPr marL="428625" indent="-428625" defTabSz="1371600"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prstClr val="black"/>
                </a:solidFill>
                <a:latin typeface="+mj-lt"/>
                <a:ea typeface="Roboto" panose="02000000000000000000" pitchFamily="2" charset="0"/>
              </a:rPr>
              <a:t>maksymalny udział powierzchni zabudowy,</a:t>
            </a:r>
          </a:p>
          <a:p>
            <a:pPr marL="428625" indent="-428625" defTabSz="1371600"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prstClr val="black"/>
                </a:solidFill>
                <a:latin typeface="+mj-lt"/>
                <a:ea typeface="Roboto" panose="02000000000000000000" pitchFamily="2" charset="0"/>
              </a:rPr>
              <a:t>minimalny udział powierzchni biologicznie czynnej,</a:t>
            </a:r>
          </a:p>
          <a:p>
            <a:pPr marL="428625" indent="-428625" defTabSz="1371600"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prstClr val="black"/>
                </a:solidFill>
                <a:latin typeface="+mj-lt"/>
                <a:ea typeface="Roboto" panose="02000000000000000000" pitchFamily="2" charset="0"/>
              </a:rPr>
              <a:t>maksymalna wysokość zabudowy</a:t>
            </a:r>
          </a:p>
          <a:p>
            <a:pPr defTabSz="1371600"/>
            <a:endParaRPr lang="pl-PL" sz="2400" dirty="0">
              <a:solidFill>
                <a:srgbClr val="00206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C105C9D9-8C8D-0D3C-D60B-E12446EB454A}"/>
              </a:ext>
            </a:extLst>
          </p:cNvPr>
          <p:cNvGraphicFramePr>
            <a:graphicFrameLocks noGrp="1"/>
          </p:cNvGraphicFramePr>
          <p:nvPr/>
        </p:nvGraphicFramePr>
        <p:xfrm>
          <a:off x="565466" y="1759529"/>
          <a:ext cx="17157069" cy="7740368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946778">
                  <a:extLst>
                    <a:ext uri="{9D8B030D-6E8A-4147-A177-3AD203B41FA5}">
                      <a16:colId xmlns:a16="http://schemas.microsoft.com/office/drawing/2014/main" val="3996869261"/>
                    </a:ext>
                  </a:extLst>
                </a:gridCol>
                <a:gridCol w="3216185">
                  <a:extLst>
                    <a:ext uri="{9D8B030D-6E8A-4147-A177-3AD203B41FA5}">
                      <a16:colId xmlns:a16="http://schemas.microsoft.com/office/drawing/2014/main" val="3501822358"/>
                    </a:ext>
                  </a:extLst>
                </a:gridCol>
                <a:gridCol w="5562000">
                  <a:extLst>
                    <a:ext uri="{9D8B030D-6E8A-4147-A177-3AD203B41FA5}">
                      <a16:colId xmlns:a16="http://schemas.microsoft.com/office/drawing/2014/main" val="3930681780"/>
                    </a:ext>
                  </a:extLst>
                </a:gridCol>
                <a:gridCol w="5562000">
                  <a:extLst>
                    <a:ext uri="{9D8B030D-6E8A-4147-A177-3AD203B41FA5}">
                      <a16:colId xmlns:a16="http://schemas.microsoft.com/office/drawing/2014/main" val="1949769532"/>
                    </a:ext>
                  </a:extLst>
                </a:gridCol>
                <a:gridCol w="1870106">
                  <a:extLst>
                    <a:ext uri="{9D8B030D-6E8A-4147-A177-3AD203B41FA5}">
                      <a16:colId xmlns:a16="http://schemas.microsoft.com/office/drawing/2014/main" val="7663147"/>
                    </a:ext>
                  </a:extLst>
                </a:gridCol>
              </a:tblGrid>
              <a:tr h="5137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</a:rPr>
                        <a:t>Symbol literowy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</a:rPr>
                        <a:t>Nazwa strefy planistycznej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</a:rPr>
                        <a:t>Profil funkcjonalny strefy planistycznej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</a:rPr>
                        <a:t>Minimalny udział powierzchni biologicznie czynnej [%]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22575"/>
                  </a:ext>
                </a:extLst>
              </a:tr>
              <a:tr h="6425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podstawowy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dodatkowy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904040"/>
                  </a:ext>
                </a:extLst>
              </a:tr>
              <a:tr h="1096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effectLst/>
                          <a:latin typeface="+mn-lt"/>
                        </a:rPr>
                        <a:t>SW</a:t>
                      </a:r>
                      <a:endParaRPr lang="pl-PL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7C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solidFill>
                            <a:srgbClr val="2852AD"/>
                          </a:solidFill>
                          <a:effectLst/>
                          <a:latin typeface="+mn-lt"/>
                        </a:rPr>
                        <a:t>strefa wielofunkcyjna z zabudową mieszkaniową wielorodzinną</a:t>
                      </a:r>
                      <a:endParaRPr lang="pl-PL" sz="1500" b="1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 zabudowy mieszkaniowej wielorodzinnej, teren usług, teren komunikacji, teren zieleni urządzonej, teren ogrodów działkowych, teren infrastruktury technicznej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 zabudowy mieszkaniowej jednorodzinnej, teren handlu  wielkopowierzchniowego, teren zieleni naturalnej, teren lasu, teren wód 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743285"/>
                  </a:ext>
                </a:extLst>
              </a:tr>
              <a:tr h="1096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effectLst/>
                          <a:latin typeface="+mn-lt"/>
                        </a:rPr>
                        <a:t>SJ</a:t>
                      </a:r>
                      <a:endParaRPr lang="pl-PL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B4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solidFill>
                            <a:srgbClr val="2852AD"/>
                          </a:solidFill>
                          <a:effectLst/>
                          <a:latin typeface="+mn-lt"/>
                        </a:rPr>
                        <a:t>strefa wielofunkcyjna z zabudową mieszkaniową jednorodzinną</a:t>
                      </a:r>
                      <a:endParaRPr lang="pl-PL" sz="1500" b="1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 zabudowy mieszkaniowej jednorodzinnej, teren usług, teren komunikacji, teren zieleni urządzonej, teren ogrodów działkowych, teren infrastruktury technicznej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 zabudowy letniskowej lub rekreacji indywidualnej, teren zieleni naturalnej, teren lasu, teren wód 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868861"/>
                  </a:ext>
                </a:extLst>
              </a:tr>
              <a:tr h="1101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effectLst/>
                          <a:latin typeface="+mn-lt"/>
                        </a:rPr>
                        <a:t>SZ</a:t>
                      </a:r>
                      <a:endParaRPr lang="pl-PL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solidFill>
                            <a:srgbClr val="2852AD"/>
                          </a:solidFill>
                          <a:effectLst/>
                          <a:latin typeface="+mn-lt"/>
                        </a:rPr>
                        <a:t>strefa wielofunkcyjna z zabudową zagrodową</a:t>
                      </a:r>
                      <a:endParaRPr lang="pl-PL" sz="1500" b="1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 zabudowy zagrodowej, teren produkcji w gospodarstwach rolnych, teren  akwakultury i obsługi rybactwa, teren komunikacji, teren zieleni urządzonej, teren ogrodów działkowych, teren infrastruktury technicznej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 wielkotowarowej produkcji rolnej, teren rolnictwa z zakazem zabudowy,  teren biogazowni, teren usług, teren zieleni naturalnej, teren lasu, teren wód 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305044"/>
                  </a:ext>
                </a:extLst>
              </a:tr>
              <a:tr h="1096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effectLst/>
                          <a:latin typeface="+mn-lt"/>
                        </a:rPr>
                        <a:t>SU</a:t>
                      </a:r>
                      <a:endParaRPr lang="pl-PL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C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solidFill>
                            <a:srgbClr val="2852AD"/>
                          </a:solidFill>
                          <a:effectLst/>
                          <a:latin typeface="+mn-lt"/>
                        </a:rPr>
                        <a:t>strefa usługowa</a:t>
                      </a:r>
                      <a:endParaRPr lang="pl-PL" sz="1500" b="1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 usług, teren komunikacji, teren zieleni urządzonej, teren ogrodów działkowych, teren infrastruktury technicznej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 składów i magazynów, teren elektrowni słonecznej, teren zieleni naturalnej, teren lasu, teren wód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440423"/>
                  </a:ext>
                </a:extLst>
              </a:tr>
              <a:tr h="1096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handlu wielkopowierzchniowego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 handlu wielkopowierzchniowego, teren  komunikacji, teren zieleni urządzonej, teren ogrodów działkowych, teren infrastruktury technicznej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 usług, teren składów i magazynów, teren elektrowni słonecznej, teren zieleni naturalnej, teren lasu, teren wód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500790"/>
                  </a:ext>
                </a:extLst>
              </a:tr>
              <a:tr h="1096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8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gospodarcza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 produkcji, teren komunikacji, teren zieleni urządzonej, teren ogrodów działkowych, teren infrastruktury technicznej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 usług, teren zieleni naturalnej, teren lasu, teren wód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642767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EC76FC23-7C4A-EB81-2165-07F076C02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170" y="2241784"/>
            <a:ext cx="277064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pl-PL" altLang="pl-PL" sz="2700">
                <a:latin typeface="Arial" panose="020B0604020202020204" pitchFamily="34" charset="0"/>
              </a:rPr>
            </a:br>
            <a:endParaRPr lang="pl-PL" altLang="pl-PL" sz="2700">
              <a:latin typeface="Arial" panose="020B0604020202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1EE1F9B-FB85-FA7D-E801-622071AD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66" y="592065"/>
            <a:ext cx="11184081" cy="793392"/>
          </a:xfrm>
          <a:solidFill>
            <a:srgbClr val="2852AD"/>
          </a:solidFill>
        </p:spPr>
        <p:txBody>
          <a:bodyPr vert="horz" lIns="216000" tIns="162000" rIns="216000" bIns="16200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l-PL" sz="3600" b="1" dirty="0">
                <a:solidFill>
                  <a:schemeClr val="bg1"/>
                </a:solidFill>
                <a:latin typeface="Arial" panose="020B0604020202020204" pitchFamily="34" charset="0"/>
                <a:ea typeface="AppleGothic" pitchFamily="2" charset="-127"/>
                <a:cs typeface="Arial" panose="020B0604020202020204" pitchFamily="34" charset="0"/>
              </a:rPr>
              <a:t>CHARAKTERYSTYKA STREF PLANISTYCZNYCH</a:t>
            </a:r>
          </a:p>
        </p:txBody>
      </p:sp>
    </p:spTree>
    <p:extLst>
      <p:ext uri="{BB962C8B-B14F-4D97-AF65-F5344CB8AC3E}">
        <p14:creationId xmlns:p14="http://schemas.microsoft.com/office/powerpoint/2010/main" val="383618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B3A91-8863-D1DB-0994-42D1C07E7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E2A956C-25DD-6441-7AF3-DA52819BD5F4}"/>
              </a:ext>
            </a:extLst>
          </p:cNvPr>
          <p:cNvGraphicFramePr>
            <a:graphicFrameLocks noGrp="1"/>
          </p:cNvGraphicFramePr>
          <p:nvPr/>
        </p:nvGraphicFramePr>
        <p:xfrm>
          <a:off x="510363" y="558209"/>
          <a:ext cx="17129137" cy="9376733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942395">
                  <a:extLst>
                    <a:ext uri="{9D8B030D-6E8A-4147-A177-3AD203B41FA5}">
                      <a16:colId xmlns:a16="http://schemas.microsoft.com/office/drawing/2014/main" val="3996869261"/>
                    </a:ext>
                  </a:extLst>
                </a:gridCol>
                <a:gridCol w="3201294">
                  <a:extLst>
                    <a:ext uri="{9D8B030D-6E8A-4147-A177-3AD203B41FA5}">
                      <a16:colId xmlns:a16="http://schemas.microsoft.com/office/drawing/2014/main" val="3501822358"/>
                    </a:ext>
                  </a:extLst>
                </a:gridCol>
                <a:gridCol w="5562000">
                  <a:extLst>
                    <a:ext uri="{9D8B030D-6E8A-4147-A177-3AD203B41FA5}">
                      <a16:colId xmlns:a16="http://schemas.microsoft.com/office/drawing/2014/main" val="3930681780"/>
                    </a:ext>
                  </a:extLst>
                </a:gridCol>
                <a:gridCol w="5562000">
                  <a:extLst>
                    <a:ext uri="{9D8B030D-6E8A-4147-A177-3AD203B41FA5}">
                      <a16:colId xmlns:a16="http://schemas.microsoft.com/office/drawing/2014/main" val="1949769532"/>
                    </a:ext>
                  </a:extLst>
                </a:gridCol>
                <a:gridCol w="1861448">
                  <a:extLst>
                    <a:ext uri="{9D8B030D-6E8A-4147-A177-3AD203B41FA5}">
                      <a16:colId xmlns:a16="http://schemas.microsoft.com/office/drawing/2014/main" val="7663147"/>
                    </a:ext>
                  </a:extLst>
                </a:gridCol>
              </a:tblGrid>
              <a:tr h="540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</a:rPr>
                        <a:t>Symbol literowy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</a:rPr>
                        <a:t>Nazwa strefy planistycznej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</a:rPr>
                        <a:t>Profil funkcjonalny strefy planistycznej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effectLst/>
                        </a:rPr>
                        <a:t>Minimalny udział powierzchni biologicznie czynnej [%]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22575"/>
                  </a:ext>
                </a:extLst>
              </a:tr>
              <a:tr h="5479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podstawowy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dodatkowy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71" marR="83871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52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904040"/>
                  </a:ext>
                </a:extLst>
              </a:tr>
              <a:tr h="1286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produkcji rolniczej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 produkcji w gospodarstwach rolnych, teren wielkotowarowej produkcji rolnej,  teren akwakultury i obsługi rybactwa, teren komunikacji, teren ogrodów działkowych, teren infrastruktury technicznej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</a:rPr>
                        <a:t>teren rolnictwa z zakazem zabudowy, teren biogazowni, teren elektrowni słonecznej, teren elektrowni wiatrowej, teren elektrowni wodnej, teren zieleni urządzonej, teren zieleni naturalnej, teren lasu, teren wód</a:t>
                      </a:r>
                      <a:endParaRPr lang="pl-PL" sz="15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921118"/>
                  </a:ext>
                </a:extLst>
              </a:tr>
              <a:tr h="765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infrastrukturalna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 infrastruktury technicznej, teren  komunikacji, teren ogrodów działkowych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 usług, teren produkcji, teren zieleni urządzonej, teren zieleni naturalnej, teren lasu, teren wód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743285"/>
                  </a:ext>
                </a:extLst>
              </a:tr>
              <a:tr h="14513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5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zieleni i rekreacji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 zieleni urządzonej, teren plaży, teren wód, teren komunikacji, teren ogrodów działkowych, teren infrastruktury technicznej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 usług sportu i rekreacji, teren usług kultury i rozrywki, teren usług handlu detalicznego, teren usług gastronomii, teren usług turystyki, teren usług nauki, teren usług edukacji, teren usług zdrowia i pomocy społecznej, teren zieleni naturalnej, teren lasu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868861"/>
                  </a:ext>
                </a:extLst>
              </a:tr>
              <a:tr h="797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4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cmentarzy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 cmentarza, teren komunikacji, teren  zieleni urządzonej, teren ogrodów działkowych, teren infrastruktury technicznej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 usług kultu religijnego, teren usług handlu detalicznego, teren zieleni naturalnej, teren lasu, teren wód 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305044"/>
                  </a:ext>
                </a:extLst>
              </a:tr>
              <a:tr h="1314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SG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górnictwa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 górnictwa i wydobycia, teren komunikacji, teren ogrodów działkowych, teren infrastruktury technicznej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 produkcji, teren usług handlu, teren usług rzemieślniczych, teren usług gastronomii, teren usług biurowych i administracji, teren usług nauki, teren zieleni urządzonej, teren zieleni naturalnej, teren lasu, teren wód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440423"/>
                  </a:ext>
                </a:extLst>
              </a:tr>
              <a:tr h="990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otwarta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 rolnictwa z zakazem zabudowy, teren  lasu, teren zieleni naturalnej, teren wód, teren komunikacji, teren ogrodów działkowych, teren infrastruktury technicznej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 elektrowni wiatrowej, teren  elektrowni słonecznej, teren elektrowni geotermalnej, teren elektrowni wodnej, teren biogazowni, teren zieleni urządzonej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500790"/>
                  </a:ext>
                </a:extLst>
              </a:tr>
              <a:tr h="16400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1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komunikacyjna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 autostrady, teren drogi ekspresowej,  teren drogi głównej ruchu przyspieszonego, teren drogi głównej, teren komunikacji kolejowej i szynowej, teren komunikacji kolei linowej, teren komunikacji wodnej, teren komunikacji lotniczej, teren obsługi komunikacji, teren ogrodów działkowych, teren infrastruktury technicznej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</a:rPr>
                        <a:t>teren drogi zbiorczej, teren usług handlu detalicznego, teren usług gastronomii, teren usług turystyki, teren zieleni urządzonej, teren lasu, teren zieleni naturalnej, teren wód</a:t>
                      </a:r>
                      <a:endParaRPr lang="pl-PL" sz="1600" dirty="0">
                        <a:solidFill>
                          <a:srgbClr val="2852A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dirty="0">
                          <a:solidFill>
                            <a:srgbClr val="2852A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642767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8289A889-B7EE-5D56-1CD8-CB3B24B77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170" y="2241784"/>
            <a:ext cx="277064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pl-PL" altLang="pl-PL" sz="2700">
                <a:latin typeface="Arial" panose="020B0604020202020204" pitchFamily="34" charset="0"/>
              </a:rPr>
            </a:br>
            <a:endParaRPr lang="pl-PL" altLang="pl-PL" sz="27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2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7731A-3D0D-0E7D-AEB0-E6285042F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35A3D1-ABCD-2737-7B6C-872FCD8A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1021555"/>
            <a:ext cx="12694226" cy="947573"/>
          </a:xfrm>
          <a:solidFill>
            <a:srgbClr val="2852AD"/>
          </a:solidFill>
        </p:spPr>
        <p:txBody>
          <a:bodyPr vert="horz" lIns="216000" tIns="162000" rIns="216000" bIns="16200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4800" b="1" dirty="0">
                <a:solidFill>
                  <a:schemeClr val="bg1"/>
                </a:solidFill>
                <a:latin typeface="Arial" panose="020B0604020202020204" pitchFamily="34" charset="0"/>
                <a:ea typeface="AppleGothic" pitchFamily="2" charset="-127"/>
                <a:cs typeface="Arial" panose="020B0604020202020204" pitchFamily="34" charset="0"/>
              </a:rPr>
              <a:t>WSKAŹNIKI USTALANE W PLANIE OGÓLNYM</a:t>
            </a:r>
          </a:p>
        </p:txBody>
      </p:sp>
      <p:grpSp>
        <p:nvGrpSpPr>
          <p:cNvPr id="58" name="Grupa 57">
            <a:extLst>
              <a:ext uri="{FF2B5EF4-FFF2-40B4-BE49-F238E27FC236}">
                <a16:creationId xmlns:a16="http://schemas.microsoft.com/office/drawing/2014/main" id="{8625BBA4-C188-4B21-8C55-5ED9133688F4}"/>
              </a:ext>
            </a:extLst>
          </p:cNvPr>
          <p:cNvGrpSpPr/>
          <p:nvPr/>
        </p:nvGrpSpPr>
        <p:grpSpPr>
          <a:xfrm>
            <a:off x="2144221" y="2881200"/>
            <a:ext cx="13999559" cy="6384246"/>
            <a:chOff x="1159491" y="1740743"/>
            <a:chExt cx="9333039" cy="4256164"/>
          </a:xfrm>
        </p:grpSpPr>
        <p:grpSp>
          <p:nvGrpSpPr>
            <p:cNvPr id="50" name="Grupa 49">
              <a:extLst>
                <a:ext uri="{FF2B5EF4-FFF2-40B4-BE49-F238E27FC236}">
                  <a16:creationId xmlns:a16="http://schemas.microsoft.com/office/drawing/2014/main" id="{69179C7A-5287-D9C1-8EBE-49010D8C998B}"/>
                </a:ext>
              </a:extLst>
            </p:cNvPr>
            <p:cNvGrpSpPr/>
            <p:nvPr/>
          </p:nvGrpSpPr>
          <p:grpSpPr>
            <a:xfrm>
              <a:off x="1159491" y="1747823"/>
              <a:ext cx="2276005" cy="2079962"/>
              <a:chOff x="1113309" y="1703143"/>
              <a:chExt cx="2276005" cy="2079962"/>
            </a:xfrm>
          </p:grpSpPr>
          <p:pic>
            <p:nvPicPr>
              <p:cNvPr id="16" name="Picture 2" descr="wskaźnik">
                <a:extLst>
                  <a:ext uri="{FF2B5EF4-FFF2-40B4-BE49-F238E27FC236}">
                    <a16:creationId xmlns:a16="http://schemas.microsoft.com/office/drawing/2014/main" id="{A2B01380-C3F1-C4A3-36E9-B8F12AD880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3309" y="1703143"/>
                <a:ext cx="2276005" cy="2073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Owal 17">
                <a:extLst>
                  <a:ext uri="{FF2B5EF4-FFF2-40B4-BE49-F238E27FC236}">
                    <a16:creationId xmlns:a16="http://schemas.microsoft.com/office/drawing/2014/main" id="{EE2294EC-E74C-7ED8-33D0-E51755CBFA90}"/>
                  </a:ext>
                </a:extLst>
              </p:cNvPr>
              <p:cNvSpPr/>
              <p:nvPr/>
            </p:nvSpPr>
            <p:spPr>
              <a:xfrm>
                <a:off x="1214366" y="1709209"/>
                <a:ext cx="2073896" cy="2073896"/>
              </a:xfrm>
              <a:prstGeom prst="ellipse">
                <a:avLst/>
              </a:prstGeom>
              <a:noFill/>
              <a:ln w="76200">
                <a:solidFill>
                  <a:srgbClr val="2852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 dirty="0"/>
              </a:p>
            </p:txBody>
          </p:sp>
        </p:grpSp>
        <p:grpSp>
          <p:nvGrpSpPr>
            <p:cNvPr id="51" name="Grupa 50">
              <a:extLst>
                <a:ext uri="{FF2B5EF4-FFF2-40B4-BE49-F238E27FC236}">
                  <a16:creationId xmlns:a16="http://schemas.microsoft.com/office/drawing/2014/main" id="{3CB97732-D6E1-1DA5-99E0-92462B060F9D}"/>
                </a:ext>
              </a:extLst>
            </p:cNvPr>
            <p:cNvGrpSpPr/>
            <p:nvPr/>
          </p:nvGrpSpPr>
          <p:grpSpPr>
            <a:xfrm>
              <a:off x="3561342" y="1753888"/>
              <a:ext cx="2265080" cy="2073896"/>
              <a:chOff x="3442386" y="1709209"/>
              <a:chExt cx="2265080" cy="2073896"/>
            </a:xfrm>
          </p:grpSpPr>
          <p:pic>
            <p:nvPicPr>
              <p:cNvPr id="9" name="Picture 4" descr="Wysokość">
                <a:extLst>
                  <a:ext uri="{FF2B5EF4-FFF2-40B4-BE49-F238E27FC236}">
                    <a16:creationId xmlns:a16="http://schemas.microsoft.com/office/drawing/2014/main" id="{626689D6-EB9D-2B7C-FE96-1ADBFE57F5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2386" y="1715272"/>
                <a:ext cx="2265080" cy="2061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Owal 19">
                <a:extLst>
                  <a:ext uri="{FF2B5EF4-FFF2-40B4-BE49-F238E27FC236}">
                    <a16:creationId xmlns:a16="http://schemas.microsoft.com/office/drawing/2014/main" id="{BA6D42DA-25F8-CE7D-B15E-4E338720FDE8}"/>
                  </a:ext>
                </a:extLst>
              </p:cNvPr>
              <p:cNvSpPr/>
              <p:nvPr/>
            </p:nvSpPr>
            <p:spPr>
              <a:xfrm>
                <a:off x="3537978" y="1709209"/>
                <a:ext cx="2073896" cy="2073896"/>
              </a:xfrm>
              <a:prstGeom prst="ellipse">
                <a:avLst/>
              </a:prstGeom>
              <a:noFill/>
              <a:ln w="76200">
                <a:solidFill>
                  <a:srgbClr val="2852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/>
              </a:p>
            </p:txBody>
          </p:sp>
        </p:grpSp>
        <p:grpSp>
          <p:nvGrpSpPr>
            <p:cNvPr id="52" name="Grupa 51">
              <a:extLst>
                <a:ext uri="{FF2B5EF4-FFF2-40B4-BE49-F238E27FC236}">
                  <a16:creationId xmlns:a16="http://schemas.microsoft.com/office/drawing/2014/main" id="{B75E2DD3-8D4E-82E6-4422-72C5AB9C7A78}"/>
                </a:ext>
              </a:extLst>
            </p:cNvPr>
            <p:cNvGrpSpPr/>
            <p:nvPr/>
          </p:nvGrpSpPr>
          <p:grpSpPr>
            <a:xfrm>
              <a:off x="5952268" y="1740743"/>
              <a:ext cx="2286181" cy="2080975"/>
              <a:chOff x="5856130" y="1696064"/>
              <a:chExt cx="2286181" cy="2080975"/>
            </a:xfrm>
          </p:grpSpPr>
          <p:pic>
            <p:nvPicPr>
              <p:cNvPr id="8" name="Picture 6" descr="Wskaźnik">
                <a:extLst>
                  <a:ext uri="{FF2B5EF4-FFF2-40B4-BE49-F238E27FC236}">
                    <a16:creationId xmlns:a16="http://schemas.microsoft.com/office/drawing/2014/main" id="{A618DF0B-FE3F-49F2-0740-6CC566511F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6130" y="1696064"/>
                <a:ext cx="2286181" cy="2080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Owal 21">
                <a:extLst>
                  <a:ext uri="{FF2B5EF4-FFF2-40B4-BE49-F238E27FC236}">
                    <a16:creationId xmlns:a16="http://schemas.microsoft.com/office/drawing/2014/main" id="{639B1B7D-BF0F-AAA6-B9EF-AD2F3EC8012B}"/>
                  </a:ext>
                </a:extLst>
              </p:cNvPr>
              <p:cNvSpPr/>
              <p:nvPr/>
            </p:nvSpPr>
            <p:spPr>
              <a:xfrm>
                <a:off x="5962273" y="1703143"/>
                <a:ext cx="2073896" cy="2073896"/>
              </a:xfrm>
              <a:prstGeom prst="ellipse">
                <a:avLst/>
              </a:prstGeom>
              <a:noFill/>
              <a:ln w="76200">
                <a:solidFill>
                  <a:srgbClr val="2852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/>
              </a:p>
            </p:txBody>
          </p:sp>
        </p:grpSp>
        <p:grpSp>
          <p:nvGrpSpPr>
            <p:cNvPr id="53" name="Grupa 52">
              <a:extLst>
                <a:ext uri="{FF2B5EF4-FFF2-40B4-BE49-F238E27FC236}">
                  <a16:creationId xmlns:a16="http://schemas.microsoft.com/office/drawing/2014/main" id="{D014B1EF-9DE1-C451-21EE-F21B9EF63822}"/>
                </a:ext>
              </a:extLst>
            </p:cNvPr>
            <p:cNvGrpSpPr/>
            <p:nvPr/>
          </p:nvGrpSpPr>
          <p:grpSpPr>
            <a:xfrm>
              <a:off x="8364294" y="1744282"/>
              <a:ext cx="2128236" cy="2073896"/>
              <a:chOff x="9000346" y="1709208"/>
              <a:chExt cx="2128236" cy="2073896"/>
            </a:xfrm>
          </p:grpSpPr>
          <p:pic>
            <p:nvPicPr>
              <p:cNvPr id="7" name="Picture 8" descr="wskaźnik">
                <a:extLst>
                  <a:ext uri="{FF2B5EF4-FFF2-40B4-BE49-F238E27FC236}">
                    <a16:creationId xmlns:a16="http://schemas.microsoft.com/office/drawing/2014/main" id="{6BB76DB1-3485-07FE-59B1-847938B153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0346" y="2034730"/>
                <a:ext cx="2128236" cy="1581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wal 23">
                <a:extLst>
                  <a:ext uri="{FF2B5EF4-FFF2-40B4-BE49-F238E27FC236}">
                    <a16:creationId xmlns:a16="http://schemas.microsoft.com/office/drawing/2014/main" id="{768C61AF-C506-9F2B-0EFF-D41BF5C06DE0}"/>
                  </a:ext>
                </a:extLst>
              </p:cNvPr>
              <p:cNvSpPr/>
              <p:nvPr/>
            </p:nvSpPr>
            <p:spPr>
              <a:xfrm>
                <a:off x="9027520" y="1709208"/>
                <a:ext cx="2073896" cy="2073896"/>
              </a:xfrm>
              <a:prstGeom prst="ellipse">
                <a:avLst/>
              </a:prstGeom>
              <a:noFill/>
              <a:ln w="76200">
                <a:solidFill>
                  <a:srgbClr val="2852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/>
              </a:p>
            </p:txBody>
          </p:sp>
        </p:grpSp>
        <p:grpSp>
          <p:nvGrpSpPr>
            <p:cNvPr id="54" name="Grupa 53">
              <a:extLst>
                <a:ext uri="{FF2B5EF4-FFF2-40B4-BE49-F238E27FC236}">
                  <a16:creationId xmlns:a16="http://schemas.microsoft.com/office/drawing/2014/main" id="{A4A89651-6283-7AC4-4003-EB75E72145AC}"/>
                </a:ext>
              </a:extLst>
            </p:cNvPr>
            <p:cNvGrpSpPr/>
            <p:nvPr/>
          </p:nvGrpSpPr>
          <p:grpSpPr>
            <a:xfrm>
              <a:off x="1279810" y="3923011"/>
              <a:ext cx="2035366" cy="2073896"/>
              <a:chOff x="961161" y="3860523"/>
              <a:chExt cx="2035366" cy="2073896"/>
            </a:xfrm>
          </p:grpSpPr>
          <p:sp>
            <p:nvSpPr>
              <p:cNvPr id="40" name="Strzałka: pięciokąt 39">
                <a:extLst>
                  <a:ext uri="{FF2B5EF4-FFF2-40B4-BE49-F238E27FC236}">
                    <a16:creationId xmlns:a16="http://schemas.microsoft.com/office/drawing/2014/main" id="{80B58D48-CE7B-19F1-5C65-A41E852D14F5}"/>
                  </a:ext>
                </a:extLst>
              </p:cNvPr>
              <p:cNvSpPr/>
              <p:nvPr/>
            </p:nvSpPr>
            <p:spPr>
              <a:xfrm rot="16200000">
                <a:off x="941899" y="3879790"/>
                <a:ext cx="2073895" cy="2035361"/>
              </a:xfrm>
              <a:prstGeom prst="homePlate">
                <a:avLst>
                  <a:gd name="adj" fmla="val 22030"/>
                </a:avLst>
              </a:prstGeom>
              <a:solidFill>
                <a:srgbClr val="2852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 dirty="0"/>
              </a:p>
            </p:txBody>
          </p:sp>
          <p:sp>
            <p:nvSpPr>
              <p:cNvPr id="41" name="Prostokąt 40">
                <a:extLst>
                  <a:ext uri="{FF2B5EF4-FFF2-40B4-BE49-F238E27FC236}">
                    <a16:creationId xmlns:a16="http://schemas.microsoft.com/office/drawing/2014/main" id="{DD5FF77F-BB59-900C-F942-8A69E650DC3A}"/>
                  </a:ext>
                </a:extLst>
              </p:cNvPr>
              <p:cNvSpPr/>
              <p:nvPr/>
            </p:nvSpPr>
            <p:spPr>
              <a:xfrm>
                <a:off x="961161" y="4322619"/>
                <a:ext cx="2035363" cy="1611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0" rIns="270000" bIns="270000" rtlCol="0" anchor="ctr" anchorCtr="0"/>
              <a:lstStyle/>
              <a:p>
                <a:pPr algn="ctr">
                  <a:spcAft>
                    <a:spcPts val="1800"/>
                  </a:spcAft>
                </a:pPr>
                <a:r>
                  <a:rPr lang="pl-PL" sz="2400" b="1" dirty="0"/>
                  <a:t>MINIMALNY UDZIAŁ POWIERZCHNI BIOLOGICZNIE CZYNNEJ</a:t>
                </a:r>
              </a:p>
            </p:txBody>
          </p:sp>
        </p:grpSp>
        <p:grpSp>
          <p:nvGrpSpPr>
            <p:cNvPr id="55" name="Grupa 54">
              <a:extLst>
                <a:ext uri="{FF2B5EF4-FFF2-40B4-BE49-F238E27FC236}">
                  <a16:creationId xmlns:a16="http://schemas.microsoft.com/office/drawing/2014/main" id="{B05C69D4-1BF0-315F-25F0-D446BC619867}"/>
                </a:ext>
              </a:extLst>
            </p:cNvPr>
            <p:cNvGrpSpPr/>
            <p:nvPr/>
          </p:nvGrpSpPr>
          <p:grpSpPr>
            <a:xfrm>
              <a:off x="3676199" y="3923011"/>
              <a:ext cx="2035366" cy="2073896"/>
              <a:chOff x="3576508" y="3860523"/>
              <a:chExt cx="2035366" cy="2073896"/>
            </a:xfrm>
          </p:grpSpPr>
          <p:sp>
            <p:nvSpPr>
              <p:cNvPr id="44" name="Strzałka: pięciokąt 43">
                <a:extLst>
                  <a:ext uri="{FF2B5EF4-FFF2-40B4-BE49-F238E27FC236}">
                    <a16:creationId xmlns:a16="http://schemas.microsoft.com/office/drawing/2014/main" id="{6BBD473A-0EFA-E683-95A1-BF87CF5867F1}"/>
                  </a:ext>
                </a:extLst>
              </p:cNvPr>
              <p:cNvSpPr/>
              <p:nvPr/>
            </p:nvSpPr>
            <p:spPr>
              <a:xfrm rot="16200000">
                <a:off x="3557246" y="3879790"/>
                <a:ext cx="2073895" cy="2035361"/>
              </a:xfrm>
              <a:prstGeom prst="homePlate">
                <a:avLst>
                  <a:gd name="adj" fmla="val 22030"/>
                </a:avLst>
              </a:prstGeom>
              <a:solidFill>
                <a:srgbClr val="2852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 dirty="0"/>
              </a:p>
            </p:txBody>
          </p:sp>
          <p:sp>
            <p:nvSpPr>
              <p:cNvPr id="45" name="Prostokąt 44">
                <a:extLst>
                  <a:ext uri="{FF2B5EF4-FFF2-40B4-BE49-F238E27FC236}">
                    <a16:creationId xmlns:a16="http://schemas.microsoft.com/office/drawing/2014/main" id="{6218FECB-F9B1-FAA4-A031-219A8781B072}"/>
                  </a:ext>
                </a:extLst>
              </p:cNvPr>
              <p:cNvSpPr/>
              <p:nvPr/>
            </p:nvSpPr>
            <p:spPr>
              <a:xfrm>
                <a:off x="3576508" y="4322619"/>
                <a:ext cx="2035363" cy="1611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0" rIns="270000" bIns="270000" rtlCol="0" anchor="ctr" anchorCtr="0"/>
              <a:lstStyle/>
              <a:p>
                <a:pPr algn="ctr">
                  <a:spcAft>
                    <a:spcPts val="1800"/>
                  </a:spcAft>
                </a:pPr>
                <a:r>
                  <a:rPr lang="pl-PL" sz="2400" b="1" dirty="0"/>
                  <a:t>WYSOKOŚĆ ZABUDOWY</a:t>
                </a:r>
              </a:p>
            </p:txBody>
          </p:sp>
        </p:grpSp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806782E3-98B2-4347-D7D8-5AC8204830C4}"/>
                </a:ext>
              </a:extLst>
            </p:cNvPr>
            <p:cNvGrpSpPr/>
            <p:nvPr/>
          </p:nvGrpSpPr>
          <p:grpSpPr>
            <a:xfrm>
              <a:off x="6077675" y="3923010"/>
              <a:ext cx="2035366" cy="2073896"/>
              <a:chOff x="6282749" y="3923013"/>
              <a:chExt cx="2035366" cy="2073896"/>
            </a:xfrm>
          </p:grpSpPr>
          <p:sp>
            <p:nvSpPr>
              <p:cNvPr id="46" name="Strzałka: pięciokąt 45">
                <a:extLst>
                  <a:ext uri="{FF2B5EF4-FFF2-40B4-BE49-F238E27FC236}">
                    <a16:creationId xmlns:a16="http://schemas.microsoft.com/office/drawing/2014/main" id="{9F9AC882-D893-A7E6-DA15-F2D84CF452F7}"/>
                  </a:ext>
                </a:extLst>
              </p:cNvPr>
              <p:cNvSpPr/>
              <p:nvPr/>
            </p:nvSpPr>
            <p:spPr>
              <a:xfrm rot="16200000">
                <a:off x="6263487" y="3942280"/>
                <a:ext cx="2073895" cy="2035361"/>
              </a:xfrm>
              <a:prstGeom prst="homePlate">
                <a:avLst>
                  <a:gd name="adj" fmla="val 22030"/>
                </a:avLst>
              </a:prstGeom>
              <a:solidFill>
                <a:srgbClr val="2852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 dirty="0"/>
              </a:p>
            </p:txBody>
          </p:sp>
          <p:sp>
            <p:nvSpPr>
              <p:cNvPr id="47" name="Prostokąt 46">
                <a:extLst>
                  <a:ext uri="{FF2B5EF4-FFF2-40B4-BE49-F238E27FC236}">
                    <a16:creationId xmlns:a16="http://schemas.microsoft.com/office/drawing/2014/main" id="{1F58E9C8-B7D9-0765-26DC-3266FFDF9F03}"/>
                  </a:ext>
                </a:extLst>
              </p:cNvPr>
              <p:cNvSpPr/>
              <p:nvPr/>
            </p:nvSpPr>
            <p:spPr>
              <a:xfrm>
                <a:off x="6282749" y="4385109"/>
                <a:ext cx="2035363" cy="1611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0" rIns="270000" bIns="270000" rtlCol="0" anchor="ctr" anchorCtr="0"/>
              <a:lstStyle/>
              <a:p>
                <a:pPr algn="ctr">
                  <a:spcAft>
                    <a:spcPts val="1800"/>
                  </a:spcAft>
                </a:pPr>
                <a:r>
                  <a:rPr lang="pl-PL" sz="2400" b="1" dirty="0"/>
                  <a:t>MAKSYMALNY UDZIAŁ POWIERZCHNI ZABUDOWY</a:t>
                </a:r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702244DD-78FF-6D89-E26B-81E8D4AB0755}"/>
                </a:ext>
              </a:extLst>
            </p:cNvPr>
            <p:cNvGrpSpPr/>
            <p:nvPr/>
          </p:nvGrpSpPr>
          <p:grpSpPr>
            <a:xfrm>
              <a:off x="8410729" y="3923009"/>
              <a:ext cx="2035366" cy="2073896"/>
              <a:chOff x="8988982" y="3923012"/>
              <a:chExt cx="2035366" cy="2073896"/>
            </a:xfrm>
          </p:grpSpPr>
          <p:sp>
            <p:nvSpPr>
              <p:cNvPr id="48" name="Strzałka: pięciokąt 47">
                <a:extLst>
                  <a:ext uri="{FF2B5EF4-FFF2-40B4-BE49-F238E27FC236}">
                    <a16:creationId xmlns:a16="http://schemas.microsoft.com/office/drawing/2014/main" id="{73021346-5504-5ADA-8116-7B2AE171C4CD}"/>
                  </a:ext>
                </a:extLst>
              </p:cNvPr>
              <p:cNvSpPr/>
              <p:nvPr/>
            </p:nvSpPr>
            <p:spPr>
              <a:xfrm rot="16200000">
                <a:off x="8969720" y="3942279"/>
                <a:ext cx="2073895" cy="2035361"/>
              </a:xfrm>
              <a:prstGeom prst="homePlate">
                <a:avLst>
                  <a:gd name="adj" fmla="val 22030"/>
                </a:avLst>
              </a:prstGeom>
              <a:solidFill>
                <a:srgbClr val="2852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700" dirty="0"/>
              </a:p>
            </p:txBody>
          </p:sp>
          <p:sp>
            <p:nvSpPr>
              <p:cNvPr id="49" name="Prostokąt 48">
                <a:extLst>
                  <a:ext uri="{FF2B5EF4-FFF2-40B4-BE49-F238E27FC236}">
                    <a16:creationId xmlns:a16="http://schemas.microsoft.com/office/drawing/2014/main" id="{7E6F713A-FB18-B5D5-03BE-22927FC09A49}"/>
                  </a:ext>
                </a:extLst>
              </p:cNvPr>
              <p:cNvSpPr/>
              <p:nvPr/>
            </p:nvSpPr>
            <p:spPr>
              <a:xfrm>
                <a:off x="8988982" y="4385108"/>
                <a:ext cx="2035363" cy="1611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0" rIns="270000" bIns="270000" rtlCol="0" anchor="ctr" anchorCtr="0"/>
              <a:lstStyle/>
              <a:p>
                <a:pPr algn="ctr">
                  <a:spcAft>
                    <a:spcPts val="1800"/>
                  </a:spcAft>
                </a:pPr>
                <a:r>
                  <a:rPr lang="pl-PL" sz="2400" b="1" dirty="0"/>
                  <a:t>MAKSYMALNA INTENSYWNOŚĆ ZABUDOWY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247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1A4FF-9E3C-B89F-661F-F1619EFE7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3C8289E0-7B49-3785-E7B2-4A449C3394AF}"/>
              </a:ext>
            </a:extLst>
          </p:cNvPr>
          <p:cNvGrpSpPr/>
          <p:nvPr/>
        </p:nvGrpSpPr>
        <p:grpSpPr>
          <a:xfrm>
            <a:off x="17956739" y="2946265"/>
            <a:ext cx="331261" cy="7340735"/>
            <a:chOff x="0" y="0"/>
            <a:chExt cx="87246" cy="193336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BE7428E-F8FD-090D-F15A-CCAB6C4F1B1E}"/>
                </a:ext>
              </a:extLst>
            </p:cNvPr>
            <p:cNvSpPr/>
            <p:nvPr/>
          </p:nvSpPr>
          <p:spPr>
            <a:xfrm>
              <a:off x="0" y="0"/>
              <a:ext cx="87246" cy="1933362"/>
            </a:xfrm>
            <a:custGeom>
              <a:avLst/>
              <a:gdLst/>
              <a:ahLst/>
              <a:cxnLst/>
              <a:rect l="l" t="t" r="r" b="b"/>
              <a:pathLst>
                <a:path w="87246" h="1933362">
                  <a:moveTo>
                    <a:pt x="0" y="0"/>
                  </a:moveTo>
                  <a:lnTo>
                    <a:pt x="87246" y="0"/>
                  </a:lnTo>
                  <a:lnTo>
                    <a:pt x="87246" y="1933362"/>
                  </a:lnTo>
                  <a:lnTo>
                    <a:pt x="0" y="1933362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6AFBF9D-6DEC-891B-23D8-5D7AC89E84AD}"/>
                </a:ext>
              </a:extLst>
            </p:cNvPr>
            <p:cNvSpPr txBox="1"/>
            <p:nvPr/>
          </p:nvSpPr>
          <p:spPr>
            <a:xfrm>
              <a:off x="0" y="-38100"/>
              <a:ext cx="87246" cy="19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6C610CA-C379-166A-D924-8FEC584EA9F0}"/>
              </a:ext>
            </a:extLst>
          </p:cNvPr>
          <p:cNvGrpSpPr/>
          <p:nvPr/>
        </p:nvGrpSpPr>
        <p:grpSpPr>
          <a:xfrm rot="-5400000">
            <a:off x="5043934" y="-4722198"/>
            <a:ext cx="331261" cy="9775657"/>
            <a:chOff x="0" y="0"/>
            <a:chExt cx="87246" cy="2574659"/>
          </a:xfrm>
          <a:solidFill>
            <a:srgbClr val="85585B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DF71ABA-F92C-B4E8-268A-E0DFB829B434}"/>
                </a:ext>
              </a:extLst>
            </p:cNvPr>
            <p:cNvSpPr/>
            <p:nvPr/>
          </p:nvSpPr>
          <p:spPr>
            <a:xfrm>
              <a:off x="0" y="0"/>
              <a:ext cx="87246" cy="2574659"/>
            </a:xfrm>
            <a:custGeom>
              <a:avLst/>
              <a:gdLst/>
              <a:ahLst/>
              <a:cxnLst/>
              <a:rect l="l" t="t" r="r" b="b"/>
              <a:pathLst>
                <a:path w="87246" h="2574659">
                  <a:moveTo>
                    <a:pt x="0" y="0"/>
                  </a:moveTo>
                  <a:lnTo>
                    <a:pt x="87246" y="0"/>
                  </a:lnTo>
                  <a:lnTo>
                    <a:pt x="87246" y="2574659"/>
                  </a:lnTo>
                  <a:lnTo>
                    <a:pt x="0" y="257465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67FF8C4-CA35-3F0E-4F20-0EAD4B20D71E}"/>
                </a:ext>
              </a:extLst>
            </p:cNvPr>
            <p:cNvSpPr txBox="1"/>
            <p:nvPr/>
          </p:nvSpPr>
          <p:spPr>
            <a:xfrm>
              <a:off x="0" y="-38100"/>
              <a:ext cx="87246" cy="26127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0E690D5-7555-AEA5-00DA-D6B44D196F86}"/>
              </a:ext>
            </a:extLst>
          </p:cNvPr>
          <p:cNvGrpSpPr/>
          <p:nvPr/>
        </p:nvGrpSpPr>
        <p:grpSpPr>
          <a:xfrm>
            <a:off x="0" y="0"/>
            <a:ext cx="331261" cy="4857241"/>
            <a:chOff x="0" y="0"/>
            <a:chExt cx="87246" cy="1279273"/>
          </a:xfrm>
          <a:solidFill>
            <a:srgbClr val="85585B"/>
          </a:solidFill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8A1675E-66E9-B847-1034-DA90A243864A}"/>
                </a:ext>
              </a:extLst>
            </p:cNvPr>
            <p:cNvSpPr/>
            <p:nvPr/>
          </p:nvSpPr>
          <p:spPr>
            <a:xfrm>
              <a:off x="0" y="0"/>
              <a:ext cx="87246" cy="1279273"/>
            </a:xfrm>
            <a:custGeom>
              <a:avLst/>
              <a:gdLst/>
              <a:ahLst/>
              <a:cxnLst/>
              <a:rect l="l" t="t" r="r" b="b"/>
              <a:pathLst>
                <a:path w="87246" h="1279273">
                  <a:moveTo>
                    <a:pt x="0" y="0"/>
                  </a:moveTo>
                  <a:lnTo>
                    <a:pt x="87246" y="0"/>
                  </a:lnTo>
                  <a:lnTo>
                    <a:pt x="87246" y="1279273"/>
                  </a:lnTo>
                  <a:lnTo>
                    <a:pt x="0" y="127927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3663294-D98D-57B8-6BA7-AD5ACB84AE71}"/>
                </a:ext>
              </a:extLst>
            </p:cNvPr>
            <p:cNvSpPr txBox="1"/>
            <p:nvPr/>
          </p:nvSpPr>
          <p:spPr>
            <a:xfrm>
              <a:off x="0" y="-38100"/>
              <a:ext cx="87246" cy="13173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762DC1B-808E-2516-C4F1-D1437B8137D1}"/>
              </a:ext>
            </a:extLst>
          </p:cNvPr>
          <p:cNvGrpSpPr/>
          <p:nvPr/>
        </p:nvGrpSpPr>
        <p:grpSpPr>
          <a:xfrm>
            <a:off x="0" y="4786371"/>
            <a:ext cx="331261" cy="5524484"/>
            <a:chOff x="0" y="0"/>
            <a:chExt cx="87246" cy="1455008"/>
          </a:xfrm>
          <a:solidFill>
            <a:srgbClr val="84C67F"/>
          </a:solid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237A7266-8580-F457-7CB1-3FEF1825FC19}"/>
                </a:ext>
              </a:extLst>
            </p:cNvPr>
            <p:cNvSpPr/>
            <p:nvPr/>
          </p:nvSpPr>
          <p:spPr>
            <a:xfrm>
              <a:off x="0" y="0"/>
              <a:ext cx="87246" cy="1455008"/>
            </a:xfrm>
            <a:custGeom>
              <a:avLst/>
              <a:gdLst/>
              <a:ahLst/>
              <a:cxnLst/>
              <a:rect l="l" t="t" r="r" b="b"/>
              <a:pathLst>
                <a:path w="87246" h="1455008">
                  <a:moveTo>
                    <a:pt x="0" y="0"/>
                  </a:moveTo>
                  <a:lnTo>
                    <a:pt x="87246" y="0"/>
                  </a:lnTo>
                  <a:lnTo>
                    <a:pt x="87246" y="1455008"/>
                  </a:lnTo>
                  <a:lnTo>
                    <a:pt x="0" y="145500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F309EE4-7996-57AF-A947-901C0F9EAE54}"/>
                </a:ext>
              </a:extLst>
            </p:cNvPr>
            <p:cNvSpPr txBox="1"/>
            <p:nvPr/>
          </p:nvSpPr>
          <p:spPr>
            <a:xfrm>
              <a:off x="0" y="-38100"/>
              <a:ext cx="87246" cy="14931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310A13A8-D87F-438A-F8A7-ACC5ADC069D1}"/>
              </a:ext>
            </a:extLst>
          </p:cNvPr>
          <p:cNvGrpSpPr/>
          <p:nvPr/>
        </p:nvGrpSpPr>
        <p:grpSpPr>
          <a:xfrm rot="-5400000">
            <a:off x="14027066" y="-3929673"/>
            <a:ext cx="331261" cy="8190607"/>
            <a:chOff x="0" y="0"/>
            <a:chExt cx="87246" cy="2157197"/>
          </a:xfrm>
          <a:solidFill>
            <a:srgbClr val="84C67F"/>
          </a:solidFill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A9B0DE80-5CE9-7519-D423-90C86AFD8C74}"/>
                </a:ext>
              </a:extLst>
            </p:cNvPr>
            <p:cNvSpPr/>
            <p:nvPr/>
          </p:nvSpPr>
          <p:spPr>
            <a:xfrm>
              <a:off x="0" y="0"/>
              <a:ext cx="87246" cy="2157197"/>
            </a:xfrm>
            <a:custGeom>
              <a:avLst/>
              <a:gdLst/>
              <a:ahLst/>
              <a:cxnLst/>
              <a:rect l="l" t="t" r="r" b="b"/>
              <a:pathLst>
                <a:path w="87246" h="2157197">
                  <a:moveTo>
                    <a:pt x="0" y="0"/>
                  </a:moveTo>
                  <a:lnTo>
                    <a:pt x="87246" y="0"/>
                  </a:lnTo>
                  <a:lnTo>
                    <a:pt x="87246" y="2157197"/>
                  </a:lnTo>
                  <a:lnTo>
                    <a:pt x="0" y="21571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6F488F87-9DBE-0FF7-8AA1-8A0712BCBE2F}"/>
                </a:ext>
              </a:extLst>
            </p:cNvPr>
            <p:cNvSpPr txBox="1"/>
            <p:nvPr/>
          </p:nvSpPr>
          <p:spPr>
            <a:xfrm>
              <a:off x="0" y="-38100"/>
              <a:ext cx="87246" cy="21952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950D5D3B-9396-61BA-9971-CBBC9BB3214B}"/>
              </a:ext>
            </a:extLst>
          </p:cNvPr>
          <p:cNvGrpSpPr/>
          <p:nvPr/>
        </p:nvGrpSpPr>
        <p:grpSpPr>
          <a:xfrm>
            <a:off x="17956739" y="212905"/>
            <a:ext cx="331261" cy="3012480"/>
            <a:chOff x="0" y="0"/>
            <a:chExt cx="87246" cy="793410"/>
          </a:xfrm>
          <a:solidFill>
            <a:srgbClr val="84C67F"/>
          </a:solidFill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9DE6E151-E825-298E-29FD-AEB235F744BE}"/>
                </a:ext>
              </a:extLst>
            </p:cNvPr>
            <p:cNvSpPr/>
            <p:nvPr/>
          </p:nvSpPr>
          <p:spPr>
            <a:xfrm>
              <a:off x="0" y="0"/>
              <a:ext cx="87246" cy="793410"/>
            </a:xfrm>
            <a:custGeom>
              <a:avLst/>
              <a:gdLst/>
              <a:ahLst/>
              <a:cxnLst/>
              <a:rect l="l" t="t" r="r" b="b"/>
              <a:pathLst>
                <a:path w="87246" h="793410">
                  <a:moveTo>
                    <a:pt x="0" y="0"/>
                  </a:moveTo>
                  <a:lnTo>
                    <a:pt x="87246" y="0"/>
                  </a:lnTo>
                  <a:lnTo>
                    <a:pt x="87246" y="793410"/>
                  </a:lnTo>
                  <a:lnTo>
                    <a:pt x="0" y="7934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432C0AFD-C9E9-D78D-0FF6-B65DC66CF9FC}"/>
                </a:ext>
              </a:extLst>
            </p:cNvPr>
            <p:cNvSpPr txBox="1"/>
            <p:nvPr/>
          </p:nvSpPr>
          <p:spPr>
            <a:xfrm>
              <a:off x="0" y="-38100"/>
              <a:ext cx="87246" cy="83151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830BED85-2619-1F3D-D7C7-BA1A60C7BB54}"/>
              </a:ext>
            </a:extLst>
          </p:cNvPr>
          <p:cNvGrpSpPr/>
          <p:nvPr/>
        </p:nvGrpSpPr>
        <p:grpSpPr>
          <a:xfrm rot="-5400000">
            <a:off x="17610603" y="9775233"/>
            <a:ext cx="331261" cy="692272"/>
            <a:chOff x="0" y="0"/>
            <a:chExt cx="87246" cy="182327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F853973A-5AB9-E042-E6E5-9DE18FFFF501}"/>
                </a:ext>
              </a:extLst>
            </p:cNvPr>
            <p:cNvSpPr/>
            <p:nvPr/>
          </p:nvSpPr>
          <p:spPr>
            <a:xfrm>
              <a:off x="0" y="0"/>
              <a:ext cx="87246" cy="182327"/>
            </a:xfrm>
            <a:custGeom>
              <a:avLst/>
              <a:gdLst/>
              <a:ahLst/>
              <a:cxnLst/>
              <a:rect l="l" t="t" r="r" b="b"/>
              <a:pathLst>
                <a:path w="87246" h="182327">
                  <a:moveTo>
                    <a:pt x="0" y="0"/>
                  </a:moveTo>
                  <a:lnTo>
                    <a:pt x="87246" y="0"/>
                  </a:lnTo>
                  <a:lnTo>
                    <a:pt x="87246" y="182327"/>
                  </a:lnTo>
                  <a:lnTo>
                    <a:pt x="0" y="18232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C28D1188-C09F-999D-AFD4-F5E2ACC04615}"/>
                </a:ext>
              </a:extLst>
            </p:cNvPr>
            <p:cNvSpPr txBox="1"/>
            <p:nvPr/>
          </p:nvSpPr>
          <p:spPr>
            <a:xfrm>
              <a:off x="0" y="-38100"/>
              <a:ext cx="87246" cy="2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90C40C73-E649-9E2F-B06E-2577D7B52258}"/>
              </a:ext>
            </a:extLst>
          </p:cNvPr>
          <p:cNvGrpSpPr/>
          <p:nvPr/>
        </p:nvGrpSpPr>
        <p:grpSpPr>
          <a:xfrm rot="-5400000">
            <a:off x="1637154" y="8484216"/>
            <a:ext cx="331261" cy="3274307"/>
            <a:chOff x="0" y="0"/>
            <a:chExt cx="87246" cy="862369"/>
          </a:xfrm>
          <a:solidFill>
            <a:srgbClr val="84C67F"/>
          </a:solidFill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38669CA2-727C-B0C3-9936-ABCF01AD720E}"/>
                </a:ext>
              </a:extLst>
            </p:cNvPr>
            <p:cNvSpPr/>
            <p:nvPr/>
          </p:nvSpPr>
          <p:spPr>
            <a:xfrm>
              <a:off x="0" y="0"/>
              <a:ext cx="87246" cy="862369"/>
            </a:xfrm>
            <a:custGeom>
              <a:avLst/>
              <a:gdLst/>
              <a:ahLst/>
              <a:cxnLst/>
              <a:rect l="l" t="t" r="r" b="b"/>
              <a:pathLst>
                <a:path w="87246" h="862369">
                  <a:moveTo>
                    <a:pt x="0" y="0"/>
                  </a:moveTo>
                  <a:lnTo>
                    <a:pt x="87246" y="0"/>
                  </a:lnTo>
                  <a:lnTo>
                    <a:pt x="87246" y="862369"/>
                  </a:lnTo>
                  <a:lnTo>
                    <a:pt x="0" y="8623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76422069-E907-76F3-4E9F-EBA9B978B57D}"/>
                </a:ext>
              </a:extLst>
            </p:cNvPr>
            <p:cNvSpPr txBox="1"/>
            <p:nvPr/>
          </p:nvSpPr>
          <p:spPr>
            <a:xfrm>
              <a:off x="0" y="-38100"/>
              <a:ext cx="87246" cy="90046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DC3EEA69-F4A7-62C4-EC68-D414376B0711}"/>
              </a:ext>
            </a:extLst>
          </p:cNvPr>
          <p:cNvGrpSpPr/>
          <p:nvPr/>
        </p:nvGrpSpPr>
        <p:grpSpPr>
          <a:xfrm rot="-5400000">
            <a:off x="10235886" y="3037756"/>
            <a:ext cx="331261" cy="14167228"/>
            <a:chOff x="0" y="0"/>
            <a:chExt cx="87246" cy="3731286"/>
          </a:xfrm>
          <a:solidFill>
            <a:srgbClr val="FFFF99"/>
          </a:solidFill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4AACF4B-037D-8A23-10A5-1FC96DF0C87A}"/>
                </a:ext>
              </a:extLst>
            </p:cNvPr>
            <p:cNvSpPr/>
            <p:nvPr/>
          </p:nvSpPr>
          <p:spPr>
            <a:xfrm>
              <a:off x="0" y="0"/>
              <a:ext cx="87246" cy="3731286"/>
            </a:xfrm>
            <a:custGeom>
              <a:avLst/>
              <a:gdLst/>
              <a:ahLst/>
              <a:cxnLst/>
              <a:rect l="l" t="t" r="r" b="b"/>
              <a:pathLst>
                <a:path w="87246" h="3731286">
                  <a:moveTo>
                    <a:pt x="0" y="0"/>
                  </a:moveTo>
                  <a:lnTo>
                    <a:pt x="87246" y="0"/>
                  </a:lnTo>
                  <a:lnTo>
                    <a:pt x="87246" y="3731286"/>
                  </a:lnTo>
                  <a:lnTo>
                    <a:pt x="0" y="373128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DA34D52D-D0A5-CA61-7B4B-A9F289ED1746}"/>
                </a:ext>
              </a:extLst>
            </p:cNvPr>
            <p:cNvSpPr txBox="1"/>
            <p:nvPr/>
          </p:nvSpPr>
          <p:spPr>
            <a:xfrm>
              <a:off x="0" y="-38100"/>
              <a:ext cx="87246" cy="37693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>
            <a:extLst>
              <a:ext uri="{FF2B5EF4-FFF2-40B4-BE49-F238E27FC236}">
                <a16:creationId xmlns:a16="http://schemas.microsoft.com/office/drawing/2014/main" id="{84131A16-24FF-D50F-A8F3-9DE068C0FD21}"/>
              </a:ext>
            </a:extLst>
          </p:cNvPr>
          <p:cNvSpPr txBox="1"/>
          <p:nvPr/>
        </p:nvSpPr>
        <p:spPr>
          <a:xfrm>
            <a:off x="1959013" y="654980"/>
            <a:ext cx="15026425" cy="97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pl-PL" sz="4800" b="1" dirty="0">
                <a:solidFill>
                  <a:srgbClr val="2E2E2E"/>
                </a:solidFill>
                <a:latin typeface="+mj-lt"/>
                <a:ea typeface="Lato Bold"/>
                <a:cs typeface="Lato Bold"/>
                <a:sym typeface="Lato Bold"/>
              </a:rPr>
              <a:t>Kiedy możliwe jest wyznaczenie stref mieszkaniowych?</a:t>
            </a:r>
            <a:endParaRPr lang="en-US" sz="4800" b="1" dirty="0">
              <a:solidFill>
                <a:srgbClr val="2E2E2E"/>
              </a:solidFill>
              <a:latin typeface="+mj-lt"/>
              <a:ea typeface="Lato Bold"/>
              <a:cs typeface="Lato Bold"/>
              <a:sym typeface="Lato Bold"/>
            </a:endParaRPr>
          </a:p>
        </p:txBody>
      </p:sp>
      <p:pic>
        <p:nvPicPr>
          <p:cNvPr id="3" name="Obraz 2" descr="Obraz zawierający sztuka, kreskówka&#10;&#10;Opis wygenerowany automatycznie">
            <a:extLst>
              <a:ext uri="{FF2B5EF4-FFF2-40B4-BE49-F238E27FC236}">
                <a16:creationId xmlns:a16="http://schemas.microsoft.com/office/drawing/2014/main" id="{E4F3A5E9-2D47-8F6A-A587-A59ECC617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475923"/>
            <a:ext cx="1280679" cy="1552823"/>
          </a:xfrm>
          <a:prstGeom prst="rect">
            <a:avLst/>
          </a:prstGeom>
        </p:spPr>
      </p:pic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17B59314-060D-3724-84EF-A1BF9AB4C7CD}"/>
              </a:ext>
            </a:extLst>
          </p:cNvPr>
          <p:cNvSpPr txBox="1">
            <a:spLocks/>
          </p:cNvSpPr>
          <p:nvPr/>
        </p:nvSpPr>
        <p:spPr>
          <a:xfrm>
            <a:off x="1444623" y="2428620"/>
            <a:ext cx="16055204" cy="72091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pl-PL" dirty="0">
                <a:latin typeface="+mj-lt"/>
                <a:ea typeface="Roboto" panose="02000000000000000000" pitchFamily="2" charset="0"/>
              </a:rPr>
              <a:t>Zgodnie z art. 13d ustawy o planowaniu i zagospodarowaniu przestrzennym aby wyznaczyć strefę mieszkaniową (dotyczy: zabudowy mieszkaniowej wielorodzinnej i jednorodzinnej, zagrodowej oraz letniskowej) na danym terenie należy spełnić jeden z następujących warunków:</a:t>
            </a:r>
          </a:p>
          <a:p>
            <a:pPr marL="269875" indent="-269875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tabLst>
                <a:tab pos="895350" algn="l"/>
              </a:tabLst>
            </a:pPr>
            <a:r>
              <a:rPr lang="pl-PL" dirty="0">
                <a:latin typeface="+mj-lt"/>
                <a:ea typeface="Roboto" panose="02000000000000000000" pitchFamily="2" charset="0"/>
              </a:rPr>
              <a:t>położenie w obszarze, dla którego w obowiązującym miejscowym planie zagospodarowania przestrzennego określono </a:t>
            </a:r>
            <a:r>
              <a:rPr lang="pl-PL" b="1" dirty="0">
                <a:solidFill>
                  <a:srgbClr val="C01422"/>
                </a:solidFill>
                <a:latin typeface="+mj-lt"/>
                <a:ea typeface="Roboto" panose="02000000000000000000" pitchFamily="2" charset="0"/>
              </a:rPr>
              <a:t>przeznaczenie umożliwiające realizację funkcji mieszkaniowej</a:t>
            </a:r>
            <a:r>
              <a:rPr lang="pl-PL" dirty="0">
                <a:latin typeface="+mj-lt"/>
                <a:ea typeface="Roboto" panose="02000000000000000000" pitchFamily="2" charset="0"/>
              </a:rPr>
              <a:t>,</a:t>
            </a:r>
          </a:p>
          <a:p>
            <a:pPr marL="269875" indent="-269875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tabLst>
                <a:tab pos="895350" algn="l"/>
              </a:tabLst>
            </a:pPr>
            <a:r>
              <a:rPr lang="pl-PL" dirty="0">
                <a:latin typeface="+mj-lt"/>
                <a:ea typeface="Roboto" panose="02000000000000000000" pitchFamily="2" charset="0"/>
              </a:rPr>
              <a:t>położenie w granicach </a:t>
            </a:r>
            <a:r>
              <a:rPr lang="pl-PL" b="1" dirty="0">
                <a:solidFill>
                  <a:srgbClr val="C01422"/>
                </a:solidFill>
                <a:latin typeface="+mj-lt"/>
                <a:ea typeface="Roboto" panose="02000000000000000000" pitchFamily="2" charset="0"/>
              </a:rPr>
              <a:t>obszaru uzupełnienia zabudowy</a:t>
            </a:r>
            <a:r>
              <a:rPr lang="pl-PL" dirty="0">
                <a:latin typeface="+mj-lt"/>
                <a:ea typeface="Roboto" panose="02000000000000000000" pitchFamily="2" charset="0"/>
              </a:rPr>
              <a:t>,</a:t>
            </a:r>
          </a:p>
          <a:p>
            <a:pPr marL="269875" indent="-269875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tabLst>
                <a:tab pos="895350" algn="l"/>
              </a:tabLst>
            </a:pPr>
            <a:r>
              <a:rPr lang="pl-PL" dirty="0">
                <a:latin typeface="+mj-lt"/>
                <a:ea typeface="Roboto" panose="02000000000000000000" pitchFamily="2" charset="0"/>
              </a:rPr>
              <a:t>położenie w obszarze z </a:t>
            </a:r>
            <a:r>
              <a:rPr lang="pl-PL" b="1" dirty="0">
                <a:solidFill>
                  <a:srgbClr val="C01422"/>
                </a:solidFill>
                <a:latin typeface="+mj-lt"/>
                <a:ea typeface="Roboto" panose="02000000000000000000" pitchFamily="2" charset="0"/>
              </a:rPr>
              <a:t>istniejącą zabudową o funkcji mieszkaniowej</a:t>
            </a:r>
            <a:r>
              <a:rPr lang="pl-PL" dirty="0">
                <a:latin typeface="+mj-lt"/>
                <a:ea typeface="Roboto" panose="02000000000000000000" pitchFamily="2" charset="0"/>
              </a:rPr>
              <a:t>.</a:t>
            </a:r>
          </a:p>
          <a:p>
            <a:pPr marL="269875" indent="-269875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tabLst>
                <a:tab pos="895350" algn="l"/>
              </a:tabLst>
            </a:pPr>
            <a:r>
              <a:rPr lang="pl-PL" dirty="0">
                <a:latin typeface="+mj-lt"/>
                <a:ea typeface="Roboto" panose="02000000000000000000" pitchFamily="2" charset="0"/>
              </a:rPr>
              <a:t>Ponadto, strefy mieszkaniowe można wyznaczyć także w przypadku, gdy </a:t>
            </a:r>
            <a:r>
              <a:rPr lang="pl-PL" b="1" dirty="0">
                <a:latin typeface="+mj-lt"/>
                <a:ea typeface="Roboto" panose="02000000000000000000" pitchFamily="2" charset="0"/>
              </a:rPr>
              <a:t>suma chłonności terenów niezabudowanych </a:t>
            </a:r>
            <a:r>
              <a:rPr lang="pl-PL" dirty="0">
                <a:latin typeface="+mj-lt"/>
                <a:ea typeface="Roboto" panose="02000000000000000000" pitchFamily="2" charset="0"/>
              </a:rPr>
              <a:t>w strefach SW, SJ i SZ w całej gminie, w tym luk w istniejącej zabudowie </a:t>
            </a:r>
            <a:r>
              <a:rPr lang="pl-PL" b="1" dirty="0">
                <a:latin typeface="+mj-lt"/>
                <a:ea typeface="Roboto" panose="02000000000000000000" pitchFamily="2" charset="0"/>
              </a:rPr>
              <a:t>jest mniejsza niż 130 % wartości zapotrzebowania na nową zabudowę mieszkaniową</a:t>
            </a:r>
            <a:r>
              <a:rPr lang="pl-PL" dirty="0">
                <a:latin typeface="+mj-lt"/>
                <a:ea typeface="Roboto" panose="02000000000000000000" pitchFamily="2" charset="0"/>
              </a:rPr>
              <a:t>.</a:t>
            </a:r>
            <a:endParaRPr lang="pl-PL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29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7653</TotalTime>
  <Words>2121</Words>
  <Application>Microsoft Office PowerPoint</Application>
  <PresentationFormat>Niestandardowy</PresentationFormat>
  <Paragraphs>259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31</vt:i4>
      </vt:variant>
    </vt:vector>
  </HeadingPairs>
  <TitlesOfParts>
    <vt:vector size="46" baseType="lpstr">
      <vt:lpstr>Lato</vt:lpstr>
      <vt:lpstr>Wingdings</vt:lpstr>
      <vt:lpstr>Cambria Math</vt:lpstr>
      <vt:lpstr>Aptos Display</vt:lpstr>
      <vt:lpstr>Canva Sans Bold</vt:lpstr>
      <vt:lpstr>Roboto Black</vt:lpstr>
      <vt:lpstr>Calibri</vt:lpstr>
      <vt:lpstr>Roboto Medium</vt:lpstr>
      <vt:lpstr>Arial</vt:lpstr>
      <vt:lpstr>Lato Bold</vt:lpstr>
      <vt:lpstr>Aptos ExtraBold</vt:lpstr>
      <vt:lpstr>Roboto</vt:lpstr>
      <vt:lpstr>Aptos</vt:lpstr>
      <vt:lpstr>Office Theme</vt:lpstr>
      <vt:lpstr>Motyw pakietu Office</vt:lpstr>
      <vt:lpstr>Prezentacja programu PowerPoint</vt:lpstr>
      <vt:lpstr>PLAN OGÓLNY GMINY</vt:lpstr>
      <vt:lpstr>SYSTEM PLANOWANIA PRZESTRZENNEGO  NA POZIOMIE LOKALNYM</vt:lpstr>
      <vt:lpstr>ZAWARTOŚĆ PLANU OGÓLNEGO</vt:lpstr>
      <vt:lpstr>Prezentacja programu PowerPoint</vt:lpstr>
      <vt:lpstr>CHARAKTERYSTYKA STREF PLANISTYCZNYCH</vt:lpstr>
      <vt:lpstr>Prezentacja programu PowerPoint</vt:lpstr>
      <vt:lpstr>WSKAŹNIKI USTALANE W PLANIE OGÓLNYM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Modyfikacja obszaru uzupełnienia zabudowy</vt:lpstr>
      <vt:lpstr>Obszar zabudowy śródmiejskiej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ETAPY SPORZĄDZANIA PLANU OGÓLNEGO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</dc:title>
  <dc:creator>Aurelio</dc:creator>
  <cp:lastModifiedBy>Anna Woźnicka</cp:lastModifiedBy>
  <cp:revision>65</cp:revision>
  <dcterms:created xsi:type="dcterms:W3CDTF">2006-08-16T00:00:00Z</dcterms:created>
  <dcterms:modified xsi:type="dcterms:W3CDTF">2026-01-22T12:23:53Z</dcterms:modified>
  <dc:identifier>DAGS9xSj1Ng</dc:identifier>
</cp:coreProperties>
</file>